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 id="283" r:id="rId26"/>
    <p:sldId id="284" r:id="rId27"/>
    <p:sldId id="285" r:id="rId28"/>
    <p:sldId id="286" r:id="rId29"/>
    <p:sldId id="287" r:id="rId30"/>
    <p:sldId id="288" r:id="rId31"/>
    <p:sldId id="290" r:id="rId32"/>
    <p:sldId id="291" r:id="rId33"/>
    <p:sldId id="292" r:id="rId34"/>
    <p:sldId id="293" r:id="rId35"/>
    <p:sldId id="294" r:id="rId36"/>
    <p:sldId id="295" r:id="rId37"/>
    <p:sldId id="296" r:id="rId38"/>
    <p:sldId id="297" r:id="rId39"/>
    <p:sldId id="298" r:id="rId40"/>
    <p:sldId id="2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9" d="100"/>
          <a:sy n="89" d="100"/>
        </p:scale>
        <p:origin x="171"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E727F-78EF-470C-B669-709B64B45288}"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67421-417F-4912-894A-ED7E6070E719}" type="slidenum">
              <a:rPr lang="en-US" smtClean="0"/>
              <a:t>‹#›</a:t>
            </a:fld>
            <a:endParaRPr lang="en-US"/>
          </a:p>
        </p:txBody>
      </p:sp>
    </p:spTree>
    <p:extLst>
      <p:ext uri="{BB962C8B-B14F-4D97-AF65-F5344CB8AC3E}">
        <p14:creationId xmlns:p14="http://schemas.microsoft.com/office/powerpoint/2010/main" val="351420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812541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17932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34573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035488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74505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00784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848846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101504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052385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949888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971405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169136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595102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272892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77722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968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149428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083551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973124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439713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973630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43204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033208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25843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831342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793815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437935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474204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695475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278772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650316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269165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321587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97602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3393615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4071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2254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093040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772566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91423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1DFC09-616C-407A-847C-CD0F835A6E45}"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677793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1DFC09-616C-407A-847C-CD0F835A6E45}"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125619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1DFC09-616C-407A-847C-CD0F835A6E45}"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389034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3889922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2671920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3860431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4153316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2404234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3554170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2270377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106258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1DFC09-616C-407A-847C-CD0F835A6E45}"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426815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1218678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Tree>
    <p:extLst>
      <p:ext uri="{BB962C8B-B14F-4D97-AF65-F5344CB8AC3E}">
        <p14:creationId xmlns:p14="http://schemas.microsoft.com/office/powerpoint/2010/main" val="151865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D1DFC09-616C-407A-847C-CD0F835A6E45}"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4126031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1DFC09-616C-407A-847C-CD0F835A6E45}"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2187588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1DFC09-616C-407A-847C-CD0F835A6E45}" type="datetimeFigureOut">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2257658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1DFC09-616C-407A-847C-CD0F835A6E45}" type="datetimeFigureOut">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2074407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DFC09-616C-407A-847C-CD0F835A6E45}" type="datetimeFigureOut">
              <a:rPr lang="en-US" smtClean="0"/>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421557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1DFC09-616C-407A-847C-CD0F835A6E45}"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1651899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1DFC09-616C-407A-847C-CD0F835A6E45}"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6F7C9-6132-4894-8FCC-B4817A7ABDCC}" type="slidenum">
              <a:rPr lang="en-US" smtClean="0"/>
              <a:t>‹#›</a:t>
            </a:fld>
            <a:endParaRPr lang="en-US"/>
          </a:p>
        </p:txBody>
      </p:sp>
    </p:spTree>
    <p:extLst>
      <p:ext uri="{BB962C8B-B14F-4D97-AF65-F5344CB8AC3E}">
        <p14:creationId xmlns:p14="http://schemas.microsoft.com/office/powerpoint/2010/main" val="852057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DFC09-616C-407A-847C-CD0F835A6E45}" type="datetimeFigureOut">
              <a:rPr lang="en-US" smtClean="0"/>
              <a:t>10/22/2024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86F7C9-6132-4894-8FCC-B4817A7ABDCC}" type="slidenum">
              <a:rPr lang="en-US" smtClean="0"/>
              <a:t>‹#›</a:t>
            </a:fld>
            <a:endParaRPr lang="en-US"/>
          </a:p>
        </p:txBody>
      </p:sp>
    </p:spTree>
    <p:extLst>
      <p:ext uri="{BB962C8B-B14F-4D97-AF65-F5344CB8AC3E}">
        <p14:creationId xmlns:p14="http://schemas.microsoft.com/office/powerpoint/2010/main" val="113186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1.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77175" y="2076450"/>
            <a:ext cx="4057650" cy="2705100"/>
          </a:xfrm>
          <a:prstGeom prst="rect">
            <a:avLst/>
          </a:prstGeom>
        </p:spPr>
      </p:pic>
      <p:sp>
        <p:nvSpPr>
          <p:cNvPr id="4" name="Text 0"/>
          <p:cNvSpPr/>
          <p:nvPr/>
        </p:nvSpPr>
        <p:spPr>
          <a:xfrm>
            <a:off x="720031" y="724992"/>
            <a:ext cx="6179939" cy="2794993"/>
          </a:xfrm>
          <a:prstGeom prst="rect">
            <a:avLst/>
          </a:prstGeom>
          <a:noFill/>
          <a:ln/>
        </p:spPr>
        <p:txBody>
          <a:bodyPr wrap="square" lIns="0" tIns="0" rIns="0" bIns="0" rtlCol="0" anchor="t"/>
          <a:lstStyle/>
          <a:p>
            <a:pPr>
              <a:lnSpc>
                <a:spcPts val="7333"/>
              </a:lnSpc>
            </a:pPr>
            <a:r>
              <a:rPr lang="en-US" sz="5833" b="1" dirty="0">
                <a:solidFill>
                  <a:srgbClr val="000000"/>
                </a:solidFill>
                <a:latin typeface="Petrona Bold" pitchFamily="34" charset="0"/>
                <a:ea typeface="Petrona Bold" pitchFamily="34" charset="-122"/>
                <a:cs typeface="Petrona Bold" pitchFamily="34" charset="-120"/>
              </a:rPr>
              <a:t>Data Structures in Computer Science</a:t>
            </a:r>
            <a:endParaRPr lang="en-US" sz="5833" dirty="0"/>
          </a:p>
        </p:txBody>
      </p:sp>
      <p:sp>
        <p:nvSpPr>
          <p:cNvPr id="5" name="Text 1"/>
          <p:cNvSpPr/>
          <p:nvPr/>
        </p:nvSpPr>
        <p:spPr>
          <a:xfrm>
            <a:off x="720031" y="3828554"/>
            <a:ext cx="6179939" cy="2304455"/>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Data structures are fundamental building blocks in computer science. They provide a systematic way to organize and store data, enabling efficient access, modification, and retrieval of information. A deep understanding of data structures is essential for writing effective algorithms and creating efficient programs. This presentation will explore key data structures and their applications.</a:t>
            </a:r>
            <a:endParaRPr lang="en-US" sz="1583" dirty="0"/>
          </a:p>
        </p:txBody>
      </p:sp>
    </p:spTree>
    <p:extLst>
      <p:ext uri="{BB962C8B-B14F-4D97-AF65-F5344CB8AC3E}">
        <p14:creationId xmlns:p14="http://schemas.microsoft.com/office/powerpoint/2010/main" val="2541014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20031" y="945356"/>
            <a:ext cx="6179939" cy="2024956"/>
          </a:xfrm>
          <a:prstGeom prst="rect">
            <a:avLst/>
          </a:prstGeom>
          <a:noFill/>
          <a:ln/>
        </p:spPr>
        <p:txBody>
          <a:bodyPr wrap="square" lIns="0" tIns="0" rIns="0" bIns="0" rtlCol="0" anchor="t"/>
          <a:lstStyle/>
          <a:p>
            <a:pPr>
              <a:lnSpc>
                <a:spcPts val="5291"/>
              </a:lnSpc>
            </a:pPr>
            <a:r>
              <a:rPr lang="en-US" sz="4250" b="1" dirty="0">
                <a:solidFill>
                  <a:srgbClr val="000000"/>
                </a:solidFill>
                <a:latin typeface="Petrona Bold" pitchFamily="34" charset="0"/>
                <a:ea typeface="Petrona Bold" pitchFamily="34" charset="-122"/>
                <a:cs typeface="Petrona Bold" pitchFamily="34" charset="-120"/>
              </a:rPr>
              <a:t>Mastering Data Structures: A Continuous Journey</a:t>
            </a:r>
            <a:endParaRPr lang="en-US" sz="4250" dirty="0"/>
          </a:p>
        </p:txBody>
      </p:sp>
      <p:sp>
        <p:nvSpPr>
          <p:cNvPr id="4" name="Text 1"/>
          <p:cNvSpPr/>
          <p:nvPr/>
        </p:nvSpPr>
        <p:spPr>
          <a:xfrm>
            <a:off x="720031" y="3278882"/>
            <a:ext cx="6179939" cy="2633663"/>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Understanding and implementing various data structures is a crucial step in becoming a proficient programmer. While this presentation provided an overview, the journey of data structure mastery is ongoing. Continuous learning and practice are essential for expanding your knowledge and applying these concepts to create efficient and effective solutions for complex problems. Remember, the more you explore, the more you discover, and the more you build, the more you grow.</a:t>
            </a:r>
            <a:endParaRPr lang="en-US" sz="1583" dirty="0"/>
          </a:p>
        </p:txBody>
      </p:sp>
    </p:spTree>
    <p:extLst>
      <p:ext uri="{BB962C8B-B14F-4D97-AF65-F5344CB8AC3E}">
        <p14:creationId xmlns:p14="http://schemas.microsoft.com/office/powerpoint/2010/main" val="114346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77175" y="477044"/>
            <a:ext cx="4057551" cy="5903813"/>
          </a:xfrm>
          <a:prstGeom prst="rect">
            <a:avLst/>
          </a:prstGeom>
        </p:spPr>
      </p:pic>
      <p:sp>
        <p:nvSpPr>
          <p:cNvPr id="4" name="Text 0"/>
          <p:cNvSpPr/>
          <p:nvPr/>
        </p:nvSpPr>
        <p:spPr>
          <a:xfrm>
            <a:off x="720031" y="1482229"/>
            <a:ext cx="6179939" cy="1028502"/>
          </a:xfrm>
          <a:prstGeom prst="rect">
            <a:avLst/>
          </a:prstGeom>
          <a:noFill/>
          <a:ln/>
        </p:spPr>
        <p:txBody>
          <a:bodyPr wrap="square" lIns="0" tIns="0" rIns="0" bIns="0" rtlCol="0" anchor="t"/>
          <a:lstStyle/>
          <a:p>
            <a:pPr>
              <a:lnSpc>
                <a:spcPts val="4042"/>
              </a:lnSpc>
            </a:pPr>
            <a:r>
              <a:rPr lang="en-US" sz="3208" dirty="0">
                <a:latin typeface="Libre Baskerville" pitchFamily="34" charset="0"/>
                <a:ea typeface="Libre Baskerville" pitchFamily="34" charset="-122"/>
                <a:cs typeface="Libre Baskerville" pitchFamily="34" charset="-120"/>
              </a:rPr>
              <a:t>Memory Stack: A Fundamental Data Structure</a:t>
            </a:r>
            <a:endParaRPr lang="en-US" sz="3208" dirty="0"/>
          </a:p>
        </p:txBody>
      </p:sp>
      <p:sp>
        <p:nvSpPr>
          <p:cNvPr id="5" name="Text 1"/>
          <p:cNvSpPr/>
          <p:nvPr/>
        </p:nvSpPr>
        <p:spPr>
          <a:xfrm>
            <a:off x="720031" y="2742109"/>
            <a:ext cx="6179939" cy="2633663"/>
          </a:xfrm>
          <a:prstGeom prst="rect">
            <a:avLst/>
          </a:prstGeom>
          <a:noFill/>
          <a:ln/>
        </p:spPr>
        <p:txBody>
          <a:bodyPr wrap="square" lIns="0" tIns="0" rIns="0" bIns="0" rtlCol="0" anchor="t"/>
          <a:lstStyle/>
          <a:p>
            <a:pPr>
              <a:lnSpc>
                <a:spcPts val="2583"/>
              </a:lnSpc>
            </a:pPr>
            <a:r>
              <a:rPr lang="en-US" sz="1583" dirty="0">
                <a:solidFill>
                  <a:srgbClr val="49495A"/>
                </a:solidFill>
                <a:latin typeface="Open Sans" pitchFamily="34" charset="0"/>
                <a:ea typeface="Open Sans" pitchFamily="34" charset="-122"/>
                <a:cs typeface="Open Sans" pitchFamily="34" charset="-120"/>
              </a:rPr>
              <a:t>The memory stack is a vital concept in computer programming, serving as the foundation for efficient function call management and the creation of temporary data storage. It operates on a Last In, First Out (LIFO) principle, ensuring that the most recently added element is the first one removed. This structure enables a well-organized control flow in programs, handling nested functions, recursive calls, and temporary variable storage with ease.</a:t>
            </a:r>
            <a:endParaRPr lang="en-US" sz="1583" dirty="0"/>
          </a:p>
        </p:txBody>
      </p:sp>
    </p:spTree>
    <p:extLst>
      <p:ext uri="{BB962C8B-B14F-4D97-AF65-F5344CB8AC3E}">
        <p14:creationId xmlns:p14="http://schemas.microsoft.com/office/powerpoint/2010/main" val="1364329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60580"/>
          </a:xfrm>
          <a:prstGeom prst="rect">
            <a:avLst/>
          </a:prstGeom>
        </p:spPr>
      </p:pic>
      <p:pic>
        <p:nvPicPr>
          <p:cNvPr id="3" name="Image 1" descr="preencoded.png"/>
          <p:cNvPicPr>
            <a:picLocks noChangeAspect="1"/>
          </p:cNvPicPr>
          <p:nvPr/>
        </p:nvPicPr>
        <p:blipFill>
          <a:blip r:embed="rId4"/>
          <a:stretch>
            <a:fillRect/>
          </a:stretch>
        </p:blipFill>
        <p:spPr>
          <a:xfrm>
            <a:off x="198537" y="1979514"/>
            <a:ext cx="4174828" cy="2901553"/>
          </a:xfrm>
          <a:prstGeom prst="rect">
            <a:avLst/>
          </a:prstGeom>
        </p:spPr>
      </p:pic>
      <p:sp>
        <p:nvSpPr>
          <p:cNvPr id="4" name="Text 0"/>
          <p:cNvSpPr/>
          <p:nvPr/>
        </p:nvSpPr>
        <p:spPr>
          <a:xfrm>
            <a:off x="5128121" y="436959"/>
            <a:ext cx="6507758" cy="993180"/>
          </a:xfrm>
          <a:prstGeom prst="rect">
            <a:avLst/>
          </a:prstGeom>
          <a:noFill/>
          <a:ln/>
        </p:spPr>
        <p:txBody>
          <a:bodyPr wrap="square" lIns="0" tIns="0" rIns="0" bIns="0" rtlCol="0" anchor="t"/>
          <a:lstStyle/>
          <a:p>
            <a:pPr>
              <a:lnSpc>
                <a:spcPts val="3875"/>
              </a:lnSpc>
            </a:pPr>
            <a:r>
              <a:rPr lang="en-US" sz="3125" dirty="0">
                <a:latin typeface="Libre Baskerville" pitchFamily="34" charset="0"/>
                <a:ea typeface="Libre Baskerville" pitchFamily="34" charset="-122"/>
                <a:cs typeface="Libre Baskerville" pitchFamily="34" charset="-120"/>
              </a:rPr>
              <a:t>The LIFO Principle: Last In, First Out</a:t>
            </a:r>
            <a:endParaRPr lang="en-US" sz="3125" dirty="0"/>
          </a:p>
        </p:txBody>
      </p:sp>
      <p:sp>
        <p:nvSpPr>
          <p:cNvPr id="5" name="Text 1"/>
          <p:cNvSpPr/>
          <p:nvPr/>
        </p:nvSpPr>
        <p:spPr>
          <a:xfrm>
            <a:off x="5128121" y="1668463"/>
            <a:ext cx="6507758" cy="762893"/>
          </a:xfrm>
          <a:prstGeom prst="rect">
            <a:avLst/>
          </a:prstGeom>
          <a:noFill/>
          <a:ln/>
        </p:spPr>
        <p:txBody>
          <a:bodyPr wrap="square" lIns="0" tIns="0" rIns="0" bIns="0" rtlCol="0" anchor="t"/>
          <a:lstStyle/>
          <a:p>
            <a:pPr>
              <a:lnSpc>
                <a:spcPts val="2000"/>
              </a:lnSpc>
            </a:pPr>
            <a:r>
              <a:rPr lang="en-US" sz="1250" dirty="0">
                <a:solidFill>
                  <a:srgbClr val="49495A"/>
                </a:solidFill>
                <a:latin typeface="Open Sans" pitchFamily="34" charset="0"/>
                <a:ea typeface="Open Sans" pitchFamily="34" charset="-122"/>
                <a:cs typeface="Open Sans" pitchFamily="34" charset="-120"/>
              </a:rPr>
              <a:t>Imagine a stack of books. The last book you put on the stack is the first one you remove. This is the essence of the LIFO principle, and it forms the basis of the memory stack's operations.</a:t>
            </a:r>
            <a:endParaRPr lang="en-US" sz="1250" dirty="0"/>
          </a:p>
        </p:txBody>
      </p:sp>
      <p:pic>
        <p:nvPicPr>
          <p:cNvPr id="6" name="Image 2" descr="preencoded.png"/>
          <p:cNvPicPr>
            <a:picLocks noChangeAspect="1"/>
          </p:cNvPicPr>
          <p:nvPr/>
        </p:nvPicPr>
        <p:blipFill>
          <a:blip r:embed="rId5"/>
          <a:stretch>
            <a:fillRect/>
          </a:stretch>
        </p:blipFill>
        <p:spPr>
          <a:xfrm>
            <a:off x="5128121" y="2610049"/>
            <a:ext cx="794444" cy="1271191"/>
          </a:xfrm>
          <a:prstGeom prst="rect">
            <a:avLst/>
          </a:prstGeom>
        </p:spPr>
      </p:pic>
      <p:sp>
        <p:nvSpPr>
          <p:cNvPr id="7" name="Text 2"/>
          <p:cNvSpPr/>
          <p:nvPr/>
        </p:nvSpPr>
        <p:spPr>
          <a:xfrm>
            <a:off x="6160890" y="2768898"/>
            <a:ext cx="1986161" cy="248245"/>
          </a:xfrm>
          <a:prstGeom prst="rect">
            <a:avLst/>
          </a:prstGeom>
          <a:noFill/>
          <a:ln/>
        </p:spPr>
        <p:txBody>
          <a:bodyPr wrap="none" lIns="0" tIns="0" rIns="0" bIns="0" rtlCol="0" anchor="t"/>
          <a:lstStyle/>
          <a:p>
            <a:pPr>
              <a:lnSpc>
                <a:spcPts val="1917"/>
              </a:lnSpc>
            </a:pPr>
            <a:r>
              <a:rPr lang="en-US" sz="1542" dirty="0">
                <a:solidFill>
                  <a:srgbClr val="49495A"/>
                </a:solidFill>
                <a:latin typeface="Libre Baskerville" pitchFamily="34" charset="0"/>
                <a:ea typeface="Libre Baskerville" pitchFamily="34" charset="-122"/>
                <a:cs typeface="Libre Baskerville" pitchFamily="34" charset="-120"/>
              </a:rPr>
              <a:t>Push</a:t>
            </a:r>
            <a:endParaRPr lang="en-US" sz="1542" dirty="0"/>
          </a:p>
        </p:txBody>
      </p:sp>
      <p:sp>
        <p:nvSpPr>
          <p:cNvPr id="8" name="Text 3"/>
          <p:cNvSpPr/>
          <p:nvPr/>
        </p:nvSpPr>
        <p:spPr>
          <a:xfrm>
            <a:off x="6160889" y="3112394"/>
            <a:ext cx="5474990" cy="254298"/>
          </a:xfrm>
          <a:prstGeom prst="rect">
            <a:avLst/>
          </a:prstGeom>
          <a:noFill/>
          <a:ln/>
        </p:spPr>
        <p:txBody>
          <a:bodyPr wrap="none" lIns="0" tIns="0" rIns="0" bIns="0" rtlCol="0" anchor="t"/>
          <a:lstStyle/>
          <a:p>
            <a:pPr>
              <a:lnSpc>
                <a:spcPts val="2000"/>
              </a:lnSpc>
            </a:pPr>
            <a:r>
              <a:rPr lang="en-US" sz="1250" dirty="0">
                <a:solidFill>
                  <a:srgbClr val="49495A"/>
                </a:solidFill>
                <a:latin typeface="Open Sans" pitchFamily="34" charset="0"/>
                <a:ea typeface="Open Sans" pitchFamily="34" charset="-122"/>
                <a:cs typeface="Open Sans" pitchFamily="34" charset="-120"/>
              </a:rPr>
              <a:t>Adding a new element to the top of the stack.</a:t>
            </a:r>
            <a:endParaRPr lang="en-US" sz="1250" dirty="0"/>
          </a:p>
        </p:txBody>
      </p:sp>
      <p:pic>
        <p:nvPicPr>
          <p:cNvPr id="9" name="Image 3" descr="preencoded.png"/>
          <p:cNvPicPr>
            <a:picLocks noChangeAspect="1"/>
          </p:cNvPicPr>
          <p:nvPr/>
        </p:nvPicPr>
        <p:blipFill>
          <a:blip r:embed="rId6"/>
          <a:stretch>
            <a:fillRect/>
          </a:stretch>
        </p:blipFill>
        <p:spPr>
          <a:xfrm>
            <a:off x="5128121" y="3881240"/>
            <a:ext cx="794444" cy="1271191"/>
          </a:xfrm>
          <a:prstGeom prst="rect">
            <a:avLst/>
          </a:prstGeom>
        </p:spPr>
      </p:pic>
      <p:sp>
        <p:nvSpPr>
          <p:cNvPr id="10" name="Text 4"/>
          <p:cNvSpPr/>
          <p:nvPr/>
        </p:nvSpPr>
        <p:spPr>
          <a:xfrm>
            <a:off x="6160890" y="4040088"/>
            <a:ext cx="1986161" cy="248245"/>
          </a:xfrm>
          <a:prstGeom prst="rect">
            <a:avLst/>
          </a:prstGeom>
          <a:noFill/>
          <a:ln/>
        </p:spPr>
        <p:txBody>
          <a:bodyPr wrap="none" lIns="0" tIns="0" rIns="0" bIns="0" rtlCol="0" anchor="t"/>
          <a:lstStyle/>
          <a:p>
            <a:pPr>
              <a:lnSpc>
                <a:spcPts val="1917"/>
              </a:lnSpc>
            </a:pPr>
            <a:r>
              <a:rPr lang="en-US" sz="1542" dirty="0">
                <a:solidFill>
                  <a:srgbClr val="49495A"/>
                </a:solidFill>
                <a:latin typeface="Libre Baskerville" pitchFamily="34" charset="0"/>
                <a:ea typeface="Libre Baskerville" pitchFamily="34" charset="-122"/>
                <a:cs typeface="Libre Baskerville" pitchFamily="34" charset="-120"/>
              </a:rPr>
              <a:t>Pop</a:t>
            </a:r>
            <a:endParaRPr lang="en-US" sz="1542" dirty="0"/>
          </a:p>
        </p:txBody>
      </p:sp>
      <p:sp>
        <p:nvSpPr>
          <p:cNvPr id="11" name="Text 5"/>
          <p:cNvSpPr/>
          <p:nvPr/>
        </p:nvSpPr>
        <p:spPr>
          <a:xfrm>
            <a:off x="6160889" y="4383584"/>
            <a:ext cx="5474990" cy="254298"/>
          </a:xfrm>
          <a:prstGeom prst="rect">
            <a:avLst/>
          </a:prstGeom>
          <a:noFill/>
          <a:ln/>
        </p:spPr>
        <p:txBody>
          <a:bodyPr wrap="none" lIns="0" tIns="0" rIns="0" bIns="0" rtlCol="0" anchor="t"/>
          <a:lstStyle/>
          <a:p>
            <a:pPr>
              <a:lnSpc>
                <a:spcPts val="2000"/>
              </a:lnSpc>
            </a:pPr>
            <a:r>
              <a:rPr lang="en-US" sz="1250" dirty="0">
                <a:solidFill>
                  <a:srgbClr val="49495A"/>
                </a:solidFill>
                <a:latin typeface="Open Sans" pitchFamily="34" charset="0"/>
                <a:ea typeface="Open Sans" pitchFamily="34" charset="-122"/>
                <a:cs typeface="Open Sans" pitchFamily="34" charset="-120"/>
              </a:rPr>
              <a:t>Removing the top element from the stack.</a:t>
            </a:r>
            <a:endParaRPr lang="en-US" sz="1250" dirty="0"/>
          </a:p>
        </p:txBody>
      </p:sp>
      <p:pic>
        <p:nvPicPr>
          <p:cNvPr id="12" name="Image 4" descr="preencoded.png"/>
          <p:cNvPicPr>
            <a:picLocks noChangeAspect="1"/>
          </p:cNvPicPr>
          <p:nvPr/>
        </p:nvPicPr>
        <p:blipFill>
          <a:blip r:embed="rId7"/>
          <a:stretch>
            <a:fillRect/>
          </a:stretch>
        </p:blipFill>
        <p:spPr>
          <a:xfrm>
            <a:off x="5128121" y="5152430"/>
            <a:ext cx="794444" cy="1271191"/>
          </a:xfrm>
          <a:prstGeom prst="rect">
            <a:avLst/>
          </a:prstGeom>
        </p:spPr>
      </p:pic>
      <p:sp>
        <p:nvSpPr>
          <p:cNvPr id="13" name="Text 6"/>
          <p:cNvSpPr/>
          <p:nvPr/>
        </p:nvSpPr>
        <p:spPr>
          <a:xfrm>
            <a:off x="6160890" y="5311279"/>
            <a:ext cx="1986161" cy="248245"/>
          </a:xfrm>
          <a:prstGeom prst="rect">
            <a:avLst/>
          </a:prstGeom>
          <a:noFill/>
          <a:ln/>
        </p:spPr>
        <p:txBody>
          <a:bodyPr wrap="none" lIns="0" tIns="0" rIns="0" bIns="0" rtlCol="0" anchor="t"/>
          <a:lstStyle/>
          <a:p>
            <a:pPr>
              <a:lnSpc>
                <a:spcPts val="1917"/>
              </a:lnSpc>
            </a:pPr>
            <a:r>
              <a:rPr lang="en-US" sz="1542" dirty="0">
                <a:solidFill>
                  <a:srgbClr val="49495A"/>
                </a:solidFill>
                <a:latin typeface="Libre Baskerville" pitchFamily="34" charset="0"/>
                <a:ea typeface="Libre Baskerville" pitchFamily="34" charset="-122"/>
                <a:cs typeface="Libre Baskerville" pitchFamily="34" charset="-120"/>
              </a:rPr>
              <a:t>Peek</a:t>
            </a:r>
            <a:endParaRPr lang="en-US" sz="1542" dirty="0"/>
          </a:p>
        </p:txBody>
      </p:sp>
      <p:sp>
        <p:nvSpPr>
          <p:cNvPr id="14" name="Text 7"/>
          <p:cNvSpPr/>
          <p:nvPr/>
        </p:nvSpPr>
        <p:spPr>
          <a:xfrm>
            <a:off x="6160889" y="5654774"/>
            <a:ext cx="5474990" cy="254298"/>
          </a:xfrm>
          <a:prstGeom prst="rect">
            <a:avLst/>
          </a:prstGeom>
          <a:noFill/>
          <a:ln/>
        </p:spPr>
        <p:txBody>
          <a:bodyPr wrap="none" lIns="0" tIns="0" rIns="0" bIns="0" rtlCol="0" anchor="t"/>
          <a:lstStyle/>
          <a:p>
            <a:pPr>
              <a:lnSpc>
                <a:spcPts val="2000"/>
              </a:lnSpc>
            </a:pPr>
            <a:r>
              <a:rPr lang="en-US" sz="1250" dirty="0">
                <a:solidFill>
                  <a:srgbClr val="49495A"/>
                </a:solidFill>
                <a:latin typeface="Open Sans" pitchFamily="34" charset="0"/>
                <a:ea typeface="Open Sans" pitchFamily="34" charset="-122"/>
                <a:cs typeface="Open Sans" pitchFamily="34" charset="-120"/>
              </a:rPr>
              <a:t>Viewing the top element without removing it.</a:t>
            </a:r>
            <a:endParaRPr lang="en-US" sz="1250" dirty="0"/>
          </a:p>
        </p:txBody>
      </p:sp>
    </p:spTree>
    <p:extLst>
      <p:ext uri="{BB962C8B-B14F-4D97-AF65-F5344CB8AC3E}">
        <p14:creationId xmlns:p14="http://schemas.microsoft.com/office/powerpoint/2010/main" val="412137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798098" y="1321098"/>
            <a:ext cx="4215805" cy="4215805"/>
          </a:xfrm>
          <a:prstGeom prst="rect">
            <a:avLst/>
          </a:prstGeom>
        </p:spPr>
      </p:pic>
      <p:sp>
        <p:nvSpPr>
          <p:cNvPr id="4" name="Text 0"/>
          <p:cNvSpPr/>
          <p:nvPr/>
        </p:nvSpPr>
        <p:spPr>
          <a:xfrm>
            <a:off x="498674" y="843657"/>
            <a:ext cx="6370638" cy="445194"/>
          </a:xfrm>
          <a:prstGeom prst="rect">
            <a:avLst/>
          </a:prstGeom>
          <a:noFill/>
          <a:ln/>
        </p:spPr>
        <p:txBody>
          <a:bodyPr wrap="none" lIns="0" tIns="0" rIns="0" bIns="0" rtlCol="0" anchor="t"/>
          <a:lstStyle/>
          <a:p>
            <a:pPr>
              <a:lnSpc>
                <a:spcPts val="3500"/>
              </a:lnSpc>
            </a:pPr>
            <a:r>
              <a:rPr lang="en-US" sz="2792" dirty="0">
                <a:latin typeface="Libre Baskerville" pitchFamily="34" charset="0"/>
                <a:ea typeface="Libre Baskerville" pitchFamily="34" charset="-122"/>
                <a:cs typeface="Libre Baskerville" pitchFamily="34" charset="-120"/>
              </a:rPr>
              <a:t>Key Operations of a Memory Stack</a:t>
            </a:r>
            <a:endParaRPr lang="en-US" sz="2792" dirty="0"/>
          </a:p>
        </p:txBody>
      </p:sp>
      <p:sp>
        <p:nvSpPr>
          <p:cNvPr id="5" name="Text 1"/>
          <p:cNvSpPr/>
          <p:nvPr/>
        </p:nvSpPr>
        <p:spPr>
          <a:xfrm>
            <a:off x="498674" y="1502570"/>
            <a:ext cx="6622653" cy="455811"/>
          </a:xfrm>
          <a:prstGeom prst="rect">
            <a:avLst/>
          </a:prstGeom>
          <a:noFill/>
          <a:ln/>
        </p:spPr>
        <p:txBody>
          <a:bodyPr wrap="square" lIns="0" tIns="0" rIns="0" bIns="0" rtlCol="0" anchor="t"/>
          <a:lstStyle/>
          <a:p>
            <a:pPr>
              <a:lnSpc>
                <a:spcPts val="1792"/>
              </a:lnSpc>
            </a:pPr>
            <a:r>
              <a:rPr lang="en-US" sz="1083" dirty="0">
                <a:solidFill>
                  <a:srgbClr val="49495A"/>
                </a:solidFill>
                <a:latin typeface="Open Sans" pitchFamily="34" charset="0"/>
                <a:ea typeface="Open Sans" pitchFamily="34" charset="-122"/>
                <a:cs typeface="Open Sans" pitchFamily="34" charset="-120"/>
              </a:rPr>
              <a:t>The memory stack utilizes a set of essential operations to manage data efficiently. These operations are crucial for maintaining the integrity of the stack and ensuring smooth program execution.</a:t>
            </a:r>
            <a:endParaRPr lang="en-US" sz="1083" dirty="0"/>
          </a:p>
        </p:txBody>
      </p:sp>
      <p:sp>
        <p:nvSpPr>
          <p:cNvPr id="6" name="Shape 2"/>
          <p:cNvSpPr/>
          <p:nvPr/>
        </p:nvSpPr>
        <p:spPr>
          <a:xfrm>
            <a:off x="498674" y="2278857"/>
            <a:ext cx="320576" cy="320576"/>
          </a:xfrm>
          <a:prstGeom prst="roundRect">
            <a:avLst>
              <a:gd name="adj" fmla="val 6667"/>
            </a:avLst>
          </a:prstGeom>
          <a:solidFill>
            <a:srgbClr val="EAE8F3"/>
          </a:solidFill>
          <a:ln/>
        </p:spPr>
      </p:sp>
      <p:sp>
        <p:nvSpPr>
          <p:cNvPr id="7" name="Text 3"/>
          <p:cNvSpPr/>
          <p:nvPr/>
        </p:nvSpPr>
        <p:spPr>
          <a:xfrm>
            <a:off x="611287" y="2332236"/>
            <a:ext cx="95349" cy="213718"/>
          </a:xfrm>
          <a:prstGeom prst="rect">
            <a:avLst/>
          </a:prstGeom>
          <a:noFill/>
          <a:ln/>
        </p:spPr>
        <p:txBody>
          <a:bodyPr wrap="none" lIns="0" tIns="0" rIns="0" bIns="0" rtlCol="0" anchor="t"/>
          <a:lstStyle/>
          <a:p>
            <a:pPr algn="ctr">
              <a:lnSpc>
                <a:spcPts val="1667"/>
              </a:lnSpc>
            </a:pPr>
            <a:r>
              <a:rPr lang="en-US" sz="1667" dirty="0">
                <a:solidFill>
                  <a:srgbClr val="49495A"/>
                </a:solidFill>
                <a:latin typeface="Libre Baskerville" pitchFamily="34" charset="0"/>
                <a:ea typeface="Libre Baskerville" pitchFamily="34" charset="-122"/>
                <a:cs typeface="Libre Baskerville" pitchFamily="34" charset="-120"/>
              </a:rPr>
              <a:t>1</a:t>
            </a:r>
            <a:endParaRPr lang="en-US" sz="1667" dirty="0"/>
          </a:p>
        </p:txBody>
      </p:sp>
      <p:sp>
        <p:nvSpPr>
          <p:cNvPr id="8" name="Text 4"/>
          <p:cNvSpPr/>
          <p:nvPr/>
        </p:nvSpPr>
        <p:spPr>
          <a:xfrm>
            <a:off x="961727" y="2278857"/>
            <a:ext cx="1780977" cy="222548"/>
          </a:xfrm>
          <a:prstGeom prst="rect">
            <a:avLst/>
          </a:prstGeom>
          <a:noFill/>
          <a:ln/>
        </p:spPr>
        <p:txBody>
          <a:bodyPr wrap="none" lIns="0" tIns="0" rIns="0" bIns="0" rtlCol="0" anchor="t"/>
          <a:lstStyle/>
          <a:p>
            <a:pPr>
              <a:lnSpc>
                <a:spcPts val="1750"/>
              </a:lnSpc>
            </a:pPr>
            <a:r>
              <a:rPr lang="en-US" sz="1375" dirty="0">
                <a:solidFill>
                  <a:srgbClr val="49495A"/>
                </a:solidFill>
                <a:latin typeface="Libre Baskerville" pitchFamily="34" charset="0"/>
                <a:ea typeface="Libre Baskerville" pitchFamily="34" charset="-122"/>
                <a:cs typeface="Libre Baskerville" pitchFamily="34" charset="-120"/>
              </a:rPr>
              <a:t>Push</a:t>
            </a:r>
            <a:endParaRPr lang="en-US" sz="1375" dirty="0"/>
          </a:p>
        </p:txBody>
      </p:sp>
      <p:sp>
        <p:nvSpPr>
          <p:cNvPr id="9" name="Text 5"/>
          <p:cNvSpPr/>
          <p:nvPr/>
        </p:nvSpPr>
        <p:spPr>
          <a:xfrm>
            <a:off x="961728" y="2586832"/>
            <a:ext cx="6159599" cy="455811"/>
          </a:xfrm>
          <a:prstGeom prst="rect">
            <a:avLst/>
          </a:prstGeom>
          <a:noFill/>
          <a:ln/>
        </p:spPr>
        <p:txBody>
          <a:bodyPr wrap="square" lIns="0" tIns="0" rIns="0" bIns="0" rtlCol="0" anchor="t"/>
          <a:lstStyle/>
          <a:p>
            <a:pPr>
              <a:lnSpc>
                <a:spcPts val="1792"/>
              </a:lnSpc>
            </a:pPr>
            <a:r>
              <a:rPr lang="en-US" sz="1083" dirty="0">
                <a:solidFill>
                  <a:srgbClr val="49495A"/>
                </a:solidFill>
                <a:latin typeface="Open Sans" pitchFamily="34" charset="0"/>
                <a:ea typeface="Open Sans" pitchFamily="34" charset="-122"/>
                <a:cs typeface="Open Sans" pitchFamily="34" charset="-120"/>
              </a:rPr>
              <a:t>Adds a new element to the top of the stack. This element can be a function parameter, local variable, or a return address.</a:t>
            </a:r>
            <a:endParaRPr lang="en-US" sz="1083" dirty="0"/>
          </a:p>
        </p:txBody>
      </p:sp>
      <p:sp>
        <p:nvSpPr>
          <p:cNvPr id="10" name="Shape 6"/>
          <p:cNvSpPr/>
          <p:nvPr/>
        </p:nvSpPr>
        <p:spPr>
          <a:xfrm>
            <a:off x="498674" y="3345359"/>
            <a:ext cx="320576" cy="320576"/>
          </a:xfrm>
          <a:prstGeom prst="roundRect">
            <a:avLst>
              <a:gd name="adj" fmla="val 6667"/>
            </a:avLst>
          </a:prstGeom>
          <a:solidFill>
            <a:srgbClr val="EAE8F3"/>
          </a:solidFill>
          <a:ln/>
        </p:spPr>
      </p:sp>
      <p:sp>
        <p:nvSpPr>
          <p:cNvPr id="11" name="Text 7"/>
          <p:cNvSpPr/>
          <p:nvPr/>
        </p:nvSpPr>
        <p:spPr>
          <a:xfrm>
            <a:off x="593130" y="3398739"/>
            <a:ext cx="131663" cy="213718"/>
          </a:xfrm>
          <a:prstGeom prst="rect">
            <a:avLst/>
          </a:prstGeom>
          <a:noFill/>
          <a:ln/>
        </p:spPr>
        <p:txBody>
          <a:bodyPr wrap="none" lIns="0" tIns="0" rIns="0" bIns="0" rtlCol="0" anchor="t"/>
          <a:lstStyle/>
          <a:p>
            <a:pPr algn="ctr">
              <a:lnSpc>
                <a:spcPts val="1667"/>
              </a:lnSpc>
            </a:pPr>
            <a:r>
              <a:rPr lang="en-US" sz="1667" dirty="0">
                <a:solidFill>
                  <a:srgbClr val="49495A"/>
                </a:solidFill>
                <a:latin typeface="Libre Baskerville" pitchFamily="34" charset="0"/>
                <a:ea typeface="Libre Baskerville" pitchFamily="34" charset="-122"/>
                <a:cs typeface="Libre Baskerville" pitchFamily="34" charset="-120"/>
              </a:rPr>
              <a:t>2</a:t>
            </a:r>
            <a:endParaRPr lang="en-US" sz="1667" dirty="0"/>
          </a:p>
        </p:txBody>
      </p:sp>
      <p:sp>
        <p:nvSpPr>
          <p:cNvPr id="12" name="Text 8"/>
          <p:cNvSpPr/>
          <p:nvPr/>
        </p:nvSpPr>
        <p:spPr>
          <a:xfrm>
            <a:off x="961727" y="3345359"/>
            <a:ext cx="1780977" cy="222548"/>
          </a:xfrm>
          <a:prstGeom prst="rect">
            <a:avLst/>
          </a:prstGeom>
          <a:noFill/>
          <a:ln/>
        </p:spPr>
        <p:txBody>
          <a:bodyPr wrap="none" lIns="0" tIns="0" rIns="0" bIns="0" rtlCol="0" anchor="t"/>
          <a:lstStyle/>
          <a:p>
            <a:pPr>
              <a:lnSpc>
                <a:spcPts val="1750"/>
              </a:lnSpc>
            </a:pPr>
            <a:r>
              <a:rPr lang="en-US" sz="1375" dirty="0">
                <a:solidFill>
                  <a:srgbClr val="49495A"/>
                </a:solidFill>
                <a:latin typeface="Libre Baskerville" pitchFamily="34" charset="0"/>
                <a:ea typeface="Libre Baskerville" pitchFamily="34" charset="-122"/>
                <a:cs typeface="Libre Baskerville" pitchFamily="34" charset="-120"/>
              </a:rPr>
              <a:t>Pop</a:t>
            </a:r>
            <a:endParaRPr lang="en-US" sz="1375" dirty="0"/>
          </a:p>
        </p:txBody>
      </p:sp>
      <p:sp>
        <p:nvSpPr>
          <p:cNvPr id="13" name="Text 9"/>
          <p:cNvSpPr/>
          <p:nvPr/>
        </p:nvSpPr>
        <p:spPr>
          <a:xfrm>
            <a:off x="961728" y="3653334"/>
            <a:ext cx="6159599" cy="227906"/>
          </a:xfrm>
          <a:prstGeom prst="rect">
            <a:avLst/>
          </a:prstGeom>
          <a:noFill/>
          <a:ln/>
        </p:spPr>
        <p:txBody>
          <a:bodyPr wrap="none" lIns="0" tIns="0" rIns="0" bIns="0" rtlCol="0" anchor="t"/>
          <a:lstStyle/>
          <a:p>
            <a:pPr>
              <a:lnSpc>
                <a:spcPts val="1792"/>
              </a:lnSpc>
            </a:pPr>
            <a:r>
              <a:rPr lang="en-US" sz="1083" dirty="0">
                <a:solidFill>
                  <a:srgbClr val="49495A"/>
                </a:solidFill>
                <a:latin typeface="Open Sans" pitchFamily="34" charset="0"/>
                <a:ea typeface="Open Sans" pitchFamily="34" charset="-122"/>
                <a:cs typeface="Open Sans" pitchFamily="34" charset="-120"/>
              </a:rPr>
              <a:t>Removes the top element from the stack, effectively reversing the push operation.</a:t>
            </a:r>
            <a:endParaRPr lang="en-US" sz="1083" dirty="0"/>
          </a:p>
        </p:txBody>
      </p:sp>
      <p:sp>
        <p:nvSpPr>
          <p:cNvPr id="14" name="Shape 10"/>
          <p:cNvSpPr/>
          <p:nvPr/>
        </p:nvSpPr>
        <p:spPr>
          <a:xfrm>
            <a:off x="498674" y="4183956"/>
            <a:ext cx="320576" cy="320576"/>
          </a:xfrm>
          <a:prstGeom prst="roundRect">
            <a:avLst>
              <a:gd name="adj" fmla="val 6667"/>
            </a:avLst>
          </a:prstGeom>
          <a:solidFill>
            <a:srgbClr val="EAE8F3"/>
          </a:solidFill>
          <a:ln/>
        </p:spPr>
      </p:sp>
      <p:sp>
        <p:nvSpPr>
          <p:cNvPr id="15" name="Text 11"/>
          <p:cNvSpPr/>
          <p:nvPr/>
        </p:nvSpPr>
        <p:spPr>
          <a:xfrm>
            <a:off x="593130" y="4237335"/>
            <a:ext cx="131663" cy="213718"/>
          </a:xfrm>
          <a:prstGeom prst="rect">
            <a:avLst/>
          </a:prstGeom>
          <a:noFill/>
          <a:ln/>
        </p:spPr>
        <p:txBody>
          <a:bodyPr wrap="none" lIns="0" tIns="0" rIns="0" bIns="0" rtlCol="0" anchor="t"/>
          <a:lstStyle/>
          <a:p>
            <a:pPr algn="ctr">
              <a:lnSpc>
                <a:spcPts val="1667"/>
              </a:lnSpc>
            </a:pPr>
            <a:r>
              <a:rPr lang="en-US" sz="1667" dirty="0">
                <a:solidFill>
                  <a:srgbClr val="49495A"/>
                </a:solidFill>
                <a:latin typeface="Libre Baskerville" pitchFamily="34" charset="0"/>
                <a:ea typeface="Libre Baskerville" pitchFamily="34" charset="-122"/>
                <a:cs typeface="Libre Baskerville" pitchFamily="34" charset="-120"/>
              </a:rPr>
              <a:t>3</a:t>
            </a:r>
            <a:endParaRPr lang="en-US" sz="1667" dirty="0"/>
          </a:p>
        </p:txBody>
      </p:sp>
      <p:sp>
        <p:nvSpPr>
          <p:cNvPr id="16" name="Text 12"/>
          <p:cNvSpPr/>
          <p:nvPr/>
        </p:nvSpPr>
        <p:spPr>
          <a:xfrm>
            <a:off x="961727" y="4183956"/>
            <a:ext cx="1780977" cy="222548"/>
          </a:xfrm>
          <a:prstGeom prst="rect">
            <a:avLst/>
          </a:prstGeom>
          <a:noFill/>
          <a:ln/>
        </p:spPr>
        <p:txBody>
          <a:bodyPr wrap="none" lIns="0" tIns="0" rIns="0" bIns="0" rtlCol="0" anchor="t"/>
          <a:lstStyle/>
          <a:p>
            <a:pPr>
              <a:lnSpc>
                <a:spcPts val="1750"/>
              </a:lnSpc>
            </a:pPr>
            <a:r>
              <a:rPr lang="en-US" sz="1375" dirty="0">
                <a:solidFill>
                  <a:srgbClr val="49495A"/>
                </a:solidFill>
                <a:latin typeface="Libre Baskerville" pitchFamily="34" charset="0"/>
                <a:ea typeface="Libre Baskerville" pitchFamily="34" charset="-122"/>
                <a:cs typeface="Libre Baskerville" pitchFamily="34" charset="-120"/>
              </a:rPr>
              <a:t>Peek</a:t>
            </a:r>
            <a:endParaRPr lang="en-US" sz="1375" dirty="0"/>
          </a:p>
        </p:txBody>
      </p:sp>
      <p:sp>
        <p:nvSpPr>
          <p:cNvPr id="17" name="Text 13"/>
          <p:cNvSpPr/>
          <p:nvPr/>
        </p:nvSpPr>
        <p:spPr>
          <a:xfrm>
            <a:off x="961728" y="4491931"/>
            <a:ext cx="6159599" cy="455811"/>
          </a:xfrm>
          <a:prstGeom prst="rect">
            <a:avLst/>
          </a:prstGeom>
          <a:noFill/>
          <a:ln/>
        </p:spPr>
        <p:txBody>
          <a:bodyPr wrap="square" lIns="0" tIns="0" rIns="0" bIns="0" rtlCol="0" anchor="t"/>
          <a:lstStyle/>
          <a:p>
            <a:pPr>
              <a:lnSpc>
                <a:spcPts val="1792"/>
              </a:lnSpc>
            </a:pPr>
            <a:r>
              <a:rPr lang="en-US" sz="1083" dirty="0">
                <a:solidFill>
                  <a:srgbClr val="49495A"/>
                </a:solidFill>
                <a:latin typeface="Open Sans" pitchFamily="34" charset="0"/>
                <a:ea typeface="Open Sans" pitchFamily="34" charset="-122"/>
                <a:cs typeface="Open Sans" pitchFamily="34" charset="-120"/>
              </a:rPr>
              <a:t>Allows viewing the top element of the stack without removing it, providing access to the most recent data.</a:t>
            </a:r>
            <a:endParaRPr lang="en-US" sz="1083" dirty="0"/>
          </a:p>
        </p:txBody>
      </p:sp>
      <p:sp>
        <p:nvSpPr>
          <p:cNvPr id="18" name="Shape 14"/>
          <p:cNvSpPr/>
          <p:nvPr/>
        </p:nvSpPr>
        <p:spPr>
          <a:xfrm>
            <a:off x="498674" y="5250458"/>
            <a:ext cx="320576" cy="320576"/>
          </a:xfrm>
          <a:prstGeom prst="roundRect">
            <a:avLst>
              <a:gd name="adj" fmla="val 6667"/>
            </a:avLst>
          </a:prstGeom>
          <a:solidFill>
            <a:srgbClr val="EAE8F3"/>
          </a:solidFill>
          <a:ln/>
        </p:spPr>
      </p:sp>
      <p:sp>
        <p:nvSpPr>
          <p:cNvPr id="19" name="Text 15"/>
          <p:cNvSpPr/>
          <p:nvPr/>
        </p:nvSpPr>
        <p:spPr>
          <a:xfrm>
            <a:off x="596405" y="5303838"/>
            <a:ext cx="125016" cy="213718"/>
          </a:xfrm>
          <a:prstGeom prst="rect">
            <a:avLst/>
          </a:prstGeom>
          <a:noFill/>
          <a:ln/>
        </p:spPr>
        <p:txBody>
          <a:bodyPr wrap="none" lIns="0" tIns="0" rIns="0" bIns="0" rtlCol="0" anchor="t"/>
          <a:lstStyle/>
          <a:p>
            <a:pPr algn="ctr">
              <a:lnSpc>
                <a:spcPts val="1667"/>
              </a:lnSpc>
            </a:pPr>
            <a:r>
              <a:rPr lang="en-US" sz="1667" dirty="0">
                <a:solidFill>
                  <a:srgbClr val="49495A"/>
                </a:solidFill>
                <a:latin typeface="Libre Baskerville" pitchFamily="34" charset="0"/>
                <a:ea typeface="Libre Baskerville" pitchFamily="34" charset="-122"/>
                <a:cs typeface="Libre Baskerville" pitchFamily="34" charset="-120"/>
              </a:rPr>
              <a:t>4</a:t>
            </a:r>
            <a:endParaRPr lang="en-US" sz="1667" dirty="0"/>
          </a:p>
        </p:txBody>
      </p:sp>
      <p:sp>
        <p:nvSpPr>
          <p:cNvPr id="20" name="Text 16"/>
          <p:cNvSpPr/>
          <p:nvPr/>
        </p:nvSpPr>
        <p:spPr>
          <a:xfrm>
            <a:off x="961727" y="5250458"/>
            <a:ext cx="1780977" cy="222548"/>
          </a:xfrm>
          <a:prstGeom prst="rect">
            <a:avLst/>
          </a:prstGeom>
          <a:noFill/>
          <a:ln/>
        </p:spPr>
        <p:txBody>
          <a:bodyPr wrap="none" lIns="0" tIns="0" rIns="0" bIns="0" rtlCol="0" anchor="t"/>
          <a:lstStyle/>
          <a:p>
            <a:pPr>
              <a:lnSpc>
                <a:spcPts val="1750"/>
              </a:lnSpc>
            </a:pPr>
            <a:r>
              <a:rPr lang="en-US" sz="1375" dirty="0">
                <a:solidFill>
                  <a:srgbClr val="49495A"/>
                </a:solidFill>
                <a:latin typeface="Libre Baskerville" pitchFamily="34" charset="0"/>
                <a:ea typeface="Libre Baskerville" pitchFamily="34" charset="-122"/>
                <a:cs typeface="Libre Baskerville" pitchFamily="34" charset="-120"/>
              </a:rPr>
              <a:t>isEmpty</a:t>
            </a:r>
            <a:endParaRPr lang="en-US" sz="1375" dirty="0"/>
          </a:p>
        </p:txBody>
      </p:sp>
      <p:sp>
        <p:nvSpPr>
          <p:cNvPr id="21" name="Text 17"/>
          <p:cNvSpPr/>
          <p:nvPr/>
        </p:nvSpPr>
        <p:spPr>
          <a:xfrm>
            <a:off x="961728" y="5558433"/>
            <a:ext cx="6159599" cy="455811"/>
          </a:xfrm>
          <a:prstGeom prst="rect">
            <a:avLst/>
          </a:prstGeom>
          <a:noFill/>
          <a:ln/>
        </p:spPr>
        <p:txBody>
          <a:bodyPr wrap="square" lIns="0" tIns="0" rIns="0" bIns="0" rtlCol="0" anchor="t"/>
          <a:lstStyle/>
          <a:p>
            <a:pPr>
              <a:lnSpc>
                <a:spcPts val="1792"/>
              </a:lnSpc>
            </a:pPr>
            <a:r>
              <a:rPr lang="en-US" sz="1083" dirty="0">
                <a:solidFill>
                  <a:srgbClr val="49495A"/>
                </a:solidFill>
                <a:latin typeface="Open Sans" pitchFamily="34" charset="0"/>
                <a:ea typeface="Open Sans" pitchFamily="34" charset="-122"/>
                <a:cs typeface="Open Sans" pitchFamily="34" charset="-120"/>
              </a:rPr>
              <a:t>Checks whether the stack is empty, preventing potential errors caused by trying to pop from an empty stack.</a:t>
            </a:r>
            <a:endParaRPr lang="en-US" sz="1083" dirty="0"/>
          </a:p>
        </p:txBody>
      </p:sp>
    </p:spTree>
    <p:extLst>
      <p:ext uri="{BB962C8B-B14F-4D97-AF65-F5344CB8AC3E}">
        <p14:creationId xmlns:p14="http://schemas.microsoft.com/office/powerpoint/2010/main" val="288312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2089" y="641350"/>
            <a:ext cx="10894020" cy="466130"/>
          </a:xfrm>
          <a:prstGeom prst="rect">
            <a:avLst/>
          </a:prstGeom>
          <a:noFill/>
          <a:ln/>
        </p:spPr>
        <p:txBody>
          <a:bodyPr wrap="none" lIns="0" tIns="0" rIns="0" bIns="0" rtlCol="0" anchor="t"/>
          <a:lstStyle/>
          <a:p>
            <a:pPr>
              <a:lnSpc>
                <a:spcPts val="3667"/>
              </a:lnSpc>
            </a:pPr>
            <a:r>
              <a:rPr lang="en-US" sz="2917" dirty="0">
                <a:latin typeface="Libre Baskerville" pitchFamily="34" charset="0"/>
                <a:ea typeface="Libre Baskerville" pitchFamily="34" charset="-122"/>
                <a:cs typeface="Libre Baskerville" pitchFamily="34" charset="-120"/>
              </a:rPr>
              <a:t>Function Call Implementation: The Memory Stack's Role</a:t>
            </a:r>
            <a:endParaRPr lang="en-US" sz="2917" dirty="0"/>
          </a:p>
        </p:txBody>
      </p:sp>
      <p:sp>
        <p:nvSpPr>
          <p:cNvPr id="3" name="Text 1"/>
          <p:cNvSpPr/>
          <p:nvPr/>
        </p:nvSpPr>
        <p:spPr>
          <a:xfrm>
            <a:off x="522089" y="1405831"/>
            <a:ext cx="11147822" cy="477441"/>
          </a:xfrm>
          <a:prstGeom prst="rect">
            <a:avLst/>
          </a:prstGeom>
          <a:noFill/>
          <a:ln/>
        </p:spPr>
        <p:txBody>
          <a:bodyPr wrap="square" lIns="0" tIns="0" rIns="0" bIns="0" rtlCol="0" anchor="t"/>
          <a:lstStyle/>
          <a:p>
            <a:pPr>
              <a:lnSpc>
                <a:spcPts val="1875"/>
              </a:lnSpc>
            </a:pPr>
            <a:r>
              <a:rPr lang="en-US" sz="1167" dirty="0">
                <a:solidFill>
                  <a:srgbClr val="49495A"/>
                </a:solidFill>
                <a:latin typeface="Open Sans" pitchFamily="34" charset="0"/>
                <a:ea typeface="Open Sans" pitchFamily="34" charset="-122"/>
                <a:cs typeface="Open Sans" pitchFamily="34" charset="-120"/>
              </a:rPr>
              <a:t>The memory stack is central to the execution of function calls, ensuring a smooth and predictable flow of program control. Each function call creates a new stack frame, a dedicated block of memory that contains information essential for function execution.</a:t>
            </a:r>
            <a:endParaRPr lang="en-US" sz="1167" dirty="0"/>
          </a:p>
        </p:txBody>
      </p:sp>
      <p:sp>
        <p:nvSpPr>
          <p:cNvPr id="4" name="Shape 2"/>
          <p:cNvSpPr/>
          <p:nvPr/>
        </p:nvSpPr>
        <p:spPr>
          <a:xfrm>
            <a:off x="6086475" y="2051050"/>
            <a:ext cx="19050" cy="4165501"/>
          </a:xfrm>
          <a:prstGeom prst="roundRect">
            <a:avLst>
              <a:gd name="adj" fmla="val 117462"/>
            </a:avLst>
          </a:prstGeom>
          <a:solidFill>
            <a:srgbClr val="D0CED9"/>
          </a:solidFill>
          <a:ln/>
        </p:spPr>
      </p:sp>
      <p:sp>
        <p:nvSpPr>
          <p:cNvPr id="5" name="Shape 3"/>
          <p:cNvSpPr/>
          <p:nvPr/>
        </p:nvSpPr>
        <p:spPr>
          <a:xfrm>
            <a:off x="5425182" y="2377083"/>
            <a:ext cx="522089" cy="19050"/>
          </a:xfrm>
          <a:prstGeom prst="roundRect">
            <a:avLst>
              <a:gd name="adj" fmla="val 117462"/>
            </a:avLst>
          </a:prstGeom>
          <a:solidFill>
            <a:srgbClr val="D0CED9"/>
          </a:solidFill>
          <a:ln/>
        </p:spPr>
      </p:sp>
      <p:sp>
        <p:nvSpPr>
          <p:cNvPr id="6" name="Shape 4"/>
          <p:cNvSpPr/>
          <p:nvPr/>
        </p:nvSpPr>
        <p:spPr>
          <a:xfrm>
            <a:off x="5928221" y="2218829"/>
            <a:ext cx="335558" cy="335558"/>
          </a:xfrm>
          <a:prstGeom prst="roundRect">
            <a:avLst>
              <a:gd name="adj" fmla="val 6668"/>
            </a:avLst>
          </a:prstGeom>
          <a:solidFill>
            <a:srgbClr val="EAE8F3"/>
          </a:solidFill>
          <a:ln/>
        </p:spPr>
      </p:sp>
      <p:sp>
        <p:nvSpPr>
          <p:cNvPr id="7" name="Text 5"/>
          <p:cNvSpPr/>
          <p:nvPr/>
        </p:nvSpPr>
        <p:spPr>
          <a:xfrm>
            <a:off x="6046094" y="2274689"/>
            <a:ext cx="99814" cy="223738"/>
          </a:xfrm>
          <a:prstGeom prst="rect">
            <a:avLst/>
          </a:prstGeom>
          <a:noFill/>
          <a:ln/>
        </p:spPr>
        <p:txBody>
          <a:bodyPr wrap="none" lIns="0" tIns="0" rIns="0" bIns="0" rtlCol="0" anchor="t"/>
          <a:lstStyle/>
          <a:p>
            <a:pPr algn="ctr">
              <a:lnSpc>
                <a:spcPts val="1750"/>
              </a:lnSpc>
            </a:pPr>
            <a:r>
              <a:rPr lang="en-US" sz="1750" dirty="0">
                <a:solidFill>
                  <a:srgbClr val="49495A"/>
                </a:solidFill>
                <a:latin typeface="Libre Baskerville" pitchFamily="34" charset="0"/>
                <a:ea typeface="Libre Baskerville" pitchFamily="34" charset="-122"/>
                <a:cs typeface="Libre Baskerville" pitchFamily="34" charset="-120"/>
              </a:rPr>
              <a:t>1</a:t>
            </a:r>
            <a:endParaRPr lang="en-US" sz="1750" dirty="0"/>
          </a:p>
        </p:txBody>
      </p:sp>
      <p:sp>
        <p:nvSpPr>
          <p:cNvPr id="8" name="Text 6"/>
          <p:cNvSpPr/>
          <p:nvPr/>
        </p:nvSpPr>
        <p:spPr>
          <a:xfrm>
            <a:off x="3289300" y="2200176"/>
            <a:ext cx="1986260" cy="232966"/>
          </a:xfrm>
          <a:prstGeom prst="rect">
            <a:avLst/>
          </a:prstGeom>
          <a:noFill/>
          <a:ln/>
        </p:spPr>
        <p:txBody>
          <a:bodyPr wrap="none" lIns="0" tIns="0" rIns="0" bIns="0" rtlCol="0" anchor="t"/>
          <a:lstStyle/>
          <a:p>
            <a:pPr algn="r">
              <a:lnSpc>
                <a:spcPts val="1833"/>
              </a:lnSpc>
            </a:pPr>
            <a:r>
              <a:rPr lang="en-US" sz="1458" dirty="0">
                <a:solidFill>
                  <a:srgbClr val="49495A"/>
                </a:solidFill>
                <a:latin typeface="Libre Baskerville" pitchFamily="34" charset="0"/>
                <a:ea typeface="Libre Baskerville" pitchFamily="34" charset="-122"/>
                <a:cs typeface="Libre Baskerville" pitchFamily="34" charset="-120"/>
              </a:rPr>
              <a:t>Push Return Address</a:t>
            </a:r>
            <a:endParaRPr lang="en-US" sz="1458" dirty="0"/>
          </a:p>
        </p:txBody>
      </p:sp>
      <p:sp>
        <p:nvSpPr>
          <p:cNvPr id="9" name="Text 7"/>
          <p:cNvSpPr/>
          <p:nvPr/>
        </p:nvSpPr>
        <p:spPr>
          <a:xfrm>
            <a:off x="522090" y="2522637"/>
            <a:ext cx="4753471" cy="716161"/>
          </a:xfrm>
          <a:prstGeom prst="rect">
            <a:avLst/>
          </a:prstGeom>
          <a:noFill/>
          <a:ln/>
        </p:spPr>
        <p:txBody>
          <a:bodyPr wrap="square" lIns="0" tIns="0" rIns="0" bIns="0" rtlCol="0" anchor="t"/>
          <a:lstStyle/>
          <a:p>
            <a:pPr algn="r">
              <a:lnSpc>
                <a:spcPts val="1875"/>
              </a:lnSpc>
            </a:pPr>
            <a:r>
              <a:rPr lang="en-US" sz="1167" dirty="0">
                <a:solidFill>
                  <a:srgbClr val="49495A"/>
                </a:solidFill>
                <a:latin typeface="Open Sans" pitchFamily="34" charset="0"/>
                <a:ea typeface="Open Sans" pitchFamily="34" charset="-122"/>
                <a:cs typeface="Open Sans" pitchFamily="34" charset="-120"/>
              </a:rPr>
              <a:t>The memory address of the instruction after the function call is pushed onto the stack. This ensures the program can return to the correct point after the function finishes.</a:t>
            </a:r>
            <a:endParaRPr lang="en-US" sz="1167" dirty="0"/>
          </a:p>
        </p:txBody>
      </p:sp>
      <p:sp>
        <p:nvSpPr>
          <p:cNvPr id="10" name="Shape 8"/>
          <p:cNvSpPr/>
          <p:nvPr/>
        </p:nvSpPr>
        <p:spPr>
          <a:xfrm>
            <a:off x="6244730" y="3122910"/>
            <a:ext cx="522089" cy="19050"/>
          </a:xfrm>
          <a:prstGeom prst="roundRect">
            <a:avLst>
              <a:gd name="adj" fmla="val 117462"/>
            </a:avLst>
          </a:prstGeom>
          <a:solidFill>
            <a:srgbClr val="D0CED9"/>
          </a:solidFill>
          <a:ln/>
        </p:spPr>
      </p:sp>
      <p:sp>
        <p:nvSpPr>
          <p:cNvPr id="11" name="Shape 9"/>
          <p:cNvSpPr/>
          <p:nvPr/>
        </p:nvSpPr>
        <p:spPr>
          <a:xfrm>
            <a:off x="5928221" y="2964656"/>
            <a:ext cx="335558" cy="335558"/>
          </a:xfrm>
          <a:prstGeom prst="roundRect">
            <a:avLst>
              <a:gd name="adj" fmla="val 6668"/>
            </a:avLst>
          </a:prstGeom>
          <a:solidFill>
            <a:srgbClr val="EAE8F3"/>
          </a:solidFill>
          <a:ln/>
        </p:spPr>
      </p:sp>
      <p:sp>
        <p:nvSpPr>
          <p:cNvPr id="12" name="Text 10"/>
          <p:cNvSpPr/>
          <p:nvPr/>
        </p:nvSpPr>
        <p:spPr>
          <a:xfrm>
            <a:off x="6027043" y="3020517"/>
            <a:ext cx="137815" cy="223738"/>
          </a:xfrm>
          <a:prstGeom prst="rect">
            <a:avLst/>
          </a:prstGeom>
          <a:noFill/>
          <a:ln/>
        </p:spPr>
        <p:txBody>
          <a:bodyPr wrap="none" lIns="0" tIns="0" rIns="0" bIns="0" rtlCol="0" anchor="t"/>
          <a:lstStyle/>
          <a:p>
            <a:pPr algn="ctr">
              <a:lnSpc>
                <a:spcPts val="1750"/>
              </a:lnSpc>
            </a:pPr>
            <a:r>
              <a:rPr lang="en-US" sz="1750" dirty="0">
                <a:solidFill>
                  <a:srgbClr val="49495A"/>
                </a:solidFill>
                <a:latin typeface="Libre Baskerville" pitchFamily="34" charset="0"/>
                <a:ea typeface="Libre Baskerville" pitchFamily="34" charset="-122"/>
                <a:cs typeface="Libre Baskerville" pitchFamily="34" charset="-120"/>
              </a:rPr>
              <a:t>2</a:t>
            </a:r>
            <a:endParaRPr lang="en-US" sz="1750" dirty="0"/>
          </a:p>
        </p:txBody>
      </p:sp>
      <p:sp>
        <p:nvSpPr>
          <p:cNvPr id="13" name="Text 11"/>
          <p:cNvSpPr/>
          <p:nvPr/>
        </p:nvSpPr>
        <p:spPr>
          <a:xfrm>
            <a:off x="6916440" y="2946004"/>
            <a:ext cx="1864618" cy="232966"/>
          </a:xfrm>
          <a:prstGeom prst="rect">
            <a:avLst/>
          </a:prstGeom>
          <a:noFill/>
          <a:ln/>
        </p:spPr>
        <p:txBody>
          <a:bodyPr wrap="none" lIns="0" tIns="0" rIns="0" bIns="0" rtlCol="0" anchor="t"/>
          <a:lstStyle/>
          <a:p>
            <a:pPr>
              <a:lnSpc>
                <a:spcPts val="1833"/>
              </a:lnSpc>
            </a:pPr>
            <a:r>
              <a:rPr lang="en-US" sz="1458" dirty="0">
                <a:solidFill>
                  <a:srgbClr val="49495A"/>
                </a:solidFill>
                <a:latin typeface="Libre Baskerville" pitchFamily="34" charset="0"/>
                <a:ea typeface="Libre Baskerville" pitchFamily="34" charset="-122"/>
                <a:cs typeface="Libre Baskerville" pitchFamily="34" charset="-120"/>
              </a:rPr>
              <a:t>Push Parameters</a:t>
            </a:r>
            <a:endParaRPr lang="en-US" sz="1458" dirty="0"/>
          </a:p>
        </p:txBody>
      </p:sp>
      <p:sp>
        <p:nvSpPr>
          <p:cNvPr id="14" name="Text 12"/>
          <p:cNvSpPr/>
          <p:nvPr/>
        </p:nvSpPr>
        <p:spPr>
          <a:xfrm>
            <a:off x="6916440" y="3268465"/>
            <a:ext cx="4753471" cy="477441"/>
          </a:xfrm>
          <a:prstGeom prst="rect">
            <a:avLst/>
          </a:prstGeom>
          <a:noFill/>
          <a:ln/>
        </p:spPr>
        <p:txBody>
          <a:bodyPr wrap="square" lIns="0" tIns="0" rIns="0" bIns="0" rtlCol="0" anchor="t"/>
          <a:lstStyle/>
          <a:p>
            <a:pPr>
              <a:lnSpc>
                <a:spcPts val="1875"/>
              </a:lnSpc>
            </a:pPr>
            <a:r>
              <a:rPr lang="en-US" sz="1167" dirty="0">
                <a:solidFill>
                  <a:srgbClr val="49495A"/>
                </a:solidFill>
                <a:latin typeface="Open Sans" pitchFamily="34" charset="0"/>
                <a:ea typeface="Open Sans" pitchFamily="34" charset="-122"/>
                <a:cs typeface="Open Sans" pitchFamily="34" charset="-120"/>
              </a:rPr>
              <a:t>Function arguments are pushed onto the stack, providing the function with the data it needs to execute.</a:t>
            </a:r>
            <a:endParaRPr lang="en-US" sz="1167" dirty="0"/>
          </a:p>
        </p:txBody>
      </p:sp>
      <p:sp>
        <p:nvSpPr>
          <p:cNvPr id="15" name="Shape 13"/>
          <p:cNvSpPr/>
          <p:nvPr/>
        </p:nvSpPr>
        <p:spPr>
          <a:xfrm>
            <a:off x="5425182" y="3863082"/>
            <a:ext cx="522089" cy="19050"/>
          </a:xfrm>
          <a:prstGeom prst="roundRect">
            <a:avLst>
              <a:gd name="adj" fmla="val 117462"/>
            </a:avLst>
          </a:prstGeom>
          <a:solidFill>
            <a:srgbClr val="D0CED9"/>
          </a:solidFill>
          <a:ln/>
        </p:spPr>
      </p:sp>
      <p:sp>
        <p:nvSpPr>
          <p:cNvPr id="16" name="Shape 14"/>
          <p:cNvSpPr/>
          <p:nvPr/>
        </p:nvSpPr>
        <p:spPr>
          <a:xfrm>
            <a:off x="5928221" y="3704829"/>
            <a:ext cx="335558" cy="335558"/>
          </a:xfrm>
          <a:prstGeom prst="roundRect">
            <a:avLst>
              <a:gd name="adj" fmla="val 6668"/>
            </a:avLst>
          </a:prstGeom>
          <a:solidFill>
            <a:srgbClr val="EAE8F3"/>
          </a:solidFill>
          <a:ln/>
        </p:spPr>
      </p:sp>
      <p:sp>
        <p:nvSpPr>
          <p:cNvPr id="17" name="Text 15"/>
          <p:cNvSpPr/>
          <p:nvPr/>
        </p:nvSpPr>
        <p:spPr>
          <a:xfrm>
            <a:off x="6027043" y="3760689"/>
            <a:ext cx="137815" cy="223738"/>
          </a:xfrm>
          <a:prstGeom prst="rect">
            <a:avLst/>
          </a:prstGeom>
          <a:noFill/>
          <a:ln/>
        </p:spPr>
        <p:txBody>
          <a:bodyPr wrap="none" lIns="0" tIns="0" rIns="0" bIns="0" rtlCol="0" anchor="t"/>
          <a:lstStyle/>
          <a:p>
            <a:pPr algn="ctr">
              <a:lnSpc>
                <a:spcPts val="1750"/>
              </a:lnSpc>
            </a:pPr>
            <a:r>
              <a:rPr lang="en-US" sz="1750" dirty="0">
                <a:solidFill>
                  <a:srgbClr val="49495A"/>
                </a:solidFill>
                <a:latin typeface="Libre Baskerville" pitchFamily="34" charset="0"/>
                <a:ea typeface="Libre Baskerville" pitchFamily="34" charset="-122"/>
                <a:cs typeface="Libre Baskerville" pitchFamily="34" charset="-120"/>
              </a:rPr>
              <a:t>3</a:t>
            </a:r>
            <a:endParaRPr lang="en-US" sz="1750" dirty="0"/>
          </a:p>
        </p:txBody>
      </p:sp>
      <p:sp>
        <p:nvSpPr>
          <p:cNvPr id="18" name="Text 16"/>
          <p:cNvSpPr/>
          <p:nvPr/>
        </p:nvSpPr>
        <p:spPr>
          <a:xfrm>
            <a:off x="3025875" y="3686175"/>
            <a:ext cx="2249686" cy="232966"/>
          </a:xfrm>
          <a:prstGeom prst="rect">
            <a:avLst/>
          </a:prstGeom>
          <a:noFill/>
          <a:ln/>
        </p:spPr>
        <p:txBody>
          <a:bodyPr wrap="none" lIns="0" tIns="0" rIns="0" bIns="0" rtlCol="0" anchor="t"/>
          <a:lstStyle/>
          <a:p>
            <a:pPr algn="r">
              <a:lnSpc>
                <a:spcPts val="1833"/>
              </a:lnSpc>
            </a:pPr>
            <a:r>
              <a:rPr lang="en-US" sz="1458" dirty="0">
                <a:solidFill>
                  <a:srgbClr val="49495A"/>
                </a:solidFill>
                <a:latin typeface="Libre Baskerville" pitchFamily="34" charset="0"/>
                <a:ea typeface="Libre Baskerville" pitchFamily="34" charset="-122"/>
                <a:cs typeface="Libre Baskerville" pitchFamily="34" charset="-120"/>
              </a:rPr>
              <a:t>Allocate Local Variables</a:t>
            </a:r>
            <a:endParaRPr lang="en-US" sz="1458" dirty="0"/>
          </a:p>
        </p:txBody>
      </p:sp>
      <p:sp>
        <p:nvSpPr>
          <p:cNvPr id="19" name="Text 17"/>
          <p:cNvSpPr/>
          <p:nvPr/>
        </p:nvSpPr>
        <p:spPr>
          <a:xfrm>
            <a:off x="522090" y="4008636"/>
            <a:ext cx="4753471" cy="477441"/>
          </a:xfrm>
          <a:prstGeom prst="rect">
            <a:avLst/>
          </a:prstGeom>
          <a:noFill/>
          <a:ln/>
        </p:spPr>
        <p:txBody>
          <a:bodyPr wrap="square" lIns="0" tIns="0" rIns="0" bIns="0" rtlCol="0" anchor="t"/>
          <a:lstStyle/>
          <a:p>
            <a:pPr algn="r">
              <a:lnSpc>
                <a:spcPts val="1875"/>
              </a:lnSpc>
            </a:pPr>
            <a:r>
              <a:rPr lang="en-US" sz="1167" dirty="0">
                <a:solidFill>
                  <a:srgbClr val="49495A"/>
                </a:solidFill>
                <a:latin typeface="Open Sans" pitchFamily="34" charset="0"/>
                <a:ea typeface="Open Sans" pitchFamily="34" charset="-122"/>
                <a:cs typeface="Open Sans" pitchFamily="34" charset="-120"/>
              </a:rPr>
              <a:t>The stack allocates memory space for local variables used within the function.</a:t>
            </a:r>
            <a:endParaRPr lang="en-US" sz="1167" dirty="0"/>
          </a:p>
        </p:txBody>
      </p:sp>
      <p:sp>
        <p:nvSpPr>
          <p:cNvPr id="20" name="Shape 18"/>
          <p:cNvSpPr/>
          <p:nvPr/>
        </p:nvSpPr>
        <p:spPr>
          <a:xfrm>
            <a:off x="6244730" y="4534396"/>
            <a:ext cx="522089" cy="19050"/>
          </a:xfrm>
          <a:prstGeom prst="roundRect">
            <a:avLst>
              <a:gd name="adj" fmla="val 117462"/>
            </a:avLst>
          </a:prstGeom>
          <a:solidFill>
            <a:srgbClr val="D0CED9"/>
          </a:solidFill>
          <a:ln/>
        </p:spPr>
      </p:sp>
      <p:sp>
        <p:nvSpPr>
          <p:cNvPr id="21" name="Shape 19"/>
          <p:cNvSpPr/>
          <p:nvPr/>
        </p:nvSpPr>
        <p:spPr>
          <a:xfrm>
            <a:off x="5928221" y="4376143"/>
            <a:ext cx="335558" cy="335558"/>
          </a:xfrm>
          <a:prstGeom prst="roundRect">
            <a:avLst>
              <a:gd name="adj" fmla="val 6668"/>
            </a:avLst>
          </a:prstGeom>
          <a:solidFill>
            <a:srgbClr val="EAE8F3"/>
          </a:solidFill>
          <a:ln/>
        </p:spPr>
      </p:sp>
      <p:sp>
        <p:nvSpPr>
          <p:cNvPr id="22" name="Text 20"/>
          <p:cNvSpPr/>
          <p:nvPr/>
        </p:nvSpPr>
        <p:spPr>
          <a:xfrm>
            <a:off x="6030516" y="4432003"/>
            <a:ext cx="130869" cy="223738"/>
          </a:xfrm>
          <a:prstGeom prst="rect">
            <a:avLst/>
          </a:prstGeom>
          <a:noFill/>
          <a:ln/>
        </p:spPr>
        <p:txBody>
          <a:bodyPr wrap="none" lIns="0" tIns="0" rIns="0" bIns="0" rtlCol="0" anchor="t"/>
          <a:lstStyle/>
          <a:p>
            <a:pPr algn="ctr">
              <a:lnSpc>
                <a:spcPts val="1750"/>
              </a:lnSpc>
            </a:pPr>
            <a:r>
              <a:rPr lang="en-US" sz="1750" dirty="0">
                <a:solidFill>
                  <a:srgbClr val="49495A"/>
                </a:solidFill>
                <a:latin typeface="Libre Baskerville" pitchFamily="34" charset="0"/>
                <a:ea typeface="Libre Baskerville" pitchFamily="34" charset="-122"/>
                <a:cs typeface="Libre Baskerville" pitchFamily="34" charset="-120"/>
              </a:rPr>
              <a:t>4</a:t>
            </a:r>
            <a:endParaRPr lang="en-US" sz="1750" dirty="0"/>
          </a:p>
        </p:txBody>
      </p:sp>
      <p:sp>
        <p:nvSpPr>
          <p:cNvPr id="23" name="Text 21"/>
          <p:cNvSpPr/>
          <p:nvPr/>
        </p:nvSpPr>
        <p:spPr>
          <a:xfrm>
            <a:off x="6916440" y="4357490"/>
            <a:ext cx="1864618" cy="232966"/>
          </a:xfrm>
          <a:prstGeom prst="rect">
            <a:avLst/>
          </a:prstGeom>
          <a:noFill/>
          <a:ln/>
        </p:spPr>
        <p:txBody>
          <a:bodyPr wrap="none" lIns="0" tIns="0" rIns="0" bIns="0" rtlCol="0" anchor="t"/>
          <a:lstStyle/>
          <a:p>
            <a:pPr>
              <a:lnSpc>
                <a:spcPts val="1833"/>
              </a:lnSpc>
            </a:pPr>
            <a:r>
              <a:rPr lang="en-US" sz="1458" dirty="0">
                <a:solidFill>
                  <a:srgbClr val="49495A"/>
                </a:solidFill>
                <a:latin typeface="Libre Baskerville" pitchFamily="34" charset="0"/>
                <a:ea typeface="Libre Baskerville" pitchFamily="34" charset="-122"/>
                <a:cs typeface="Libre Baskerville" pitchFamily="34" charset="-120"/>
              </a:rPr>
              <a:t>Execute Function</a:t>
            </a:r>
            <a:endParaRPr lang="en-US" sz="1458" dirty="0"/>
          </a:p>
        </p:txBody>
      </p:sp>
      <p:sp>
        <p:nvSpPr>
          <p:cNvPr id="24" name="Text 22"/>
          <p:cNvSpPr/>
          <p:nvPr/>
        </p:nvSpPr>
        <p:spPr>
          <a:xfrm>
            <a:off x="6916440" y="4679950"/>
            <a:ext cx="4753471" cy="477441"/>
          </a:xfrm>
          <a:prstGeom prst="rect">
            <a:avLst/>
          </a:prstGeom>
          <a:noFill/>
          <a:ln/>
        </p:spPr>
        <p:txBody>
          <a:bodyPr wrap="square" lIns="0" tIns="0" rIns="0" bIns="0" rtlCol="0" anchor="t"/>
          <a:lstStyle/>
          <a:p>
            <a:pPr>
              <a:lnSpc>
                <a:spcPts val="1875"/>
              </a:lnSpc>
            </a:pPr>
            <a:r>
              <a:rPr lang="en-US" sz="1167" dirty="0">
                <a:solidFill>
                  <a:srgbClr val="49495A"/>
                </a:solidFill>
                <a:latin typeface="Open Sans" pitchFamily="34" charset="0"/>
                <a:ea typeface="Open Sans" pitchFamily="34" charset="-122"/>
                <a:cs typeface="Open Sans" pitchFamily="34" charset="-120"/>
              </a:rPr>
              <a:t>The function executes, accessing the parameters and local variables from the stack.</a:t>
            </a:r>
            <a:endParaRPr lang="en-US" sz="1167" dirty="0"/>
          </a:p>
        </p:txBody>
      </p:sp>
      <p:sp>
        <p:nvSpPr>
          <p:cNvPr id="25" name="Shape 23"/>
          <p:cNvSpPr/>
          <p:nvPr/>
        </p:nvSpPr>
        <p:spPr>
          <a:xfrm>
            <a:off x="5425182" y="5205710"/>
            <a:ext cx="522089" cy="19050"/>
          </a:xfrm>
          <a:prstGeom prst="roundRect">
            <a:avLst>
              <a:gd name="adj" fmla="val 117462"/>
            </a:avLst>
          </a:prstGeom>
          <a:solidFill>
            <a:srgbClr val="D0CED9"/>
          </a:solidFill>
          <a:ln/>
        </p:spPr>
      </p:sp>
      <p:sp>
        <p:nvSpPr>
          <p:cNvPr id="26" name="Shape 24"/>
          <p:cNvSpPr/>
          <p:nvPr/>
        </p:nvSpPr>
        <p:spPr>
          <a:xfrm>
            <a:off x="5928221" y="5047457"/>
            <a:ext cx="335558" cy="335558"/>
          </a:xfrm>
          <a:prstGeom prst="roundRect">
            <a:avLst>
              <a:gd name="adj" fmla="val 6668"/>
            </a:avLst>
          </a:prstGeom>
          <a:solidFill>
            <a:srgbClr val="EAE8F3"/>
          </a:solidFill>
          <a:ln/>
        </p:spPr>
      </p:sp>
      <p:sp>
        <p:nvSpPr>
          <p:cNvPr id="27" name="Text 25"/>
          <p:cNvSpPr/>
          <p:nvPr/>
        </p:nvSpPr>
        <p:spPr>
          <a:xfrm>
            <a:off x="6032401" y="5103317"/>
            <a:ext cx="127099" cy="223738"/>
          </a:xfrm>
          <a:prstGeom prst="rect">
            <a:avLst/>
          </a:prstGeom>
          <a:noFill/>
          <a:ln/>
        </p:spPr>
        <p:txBody>
          <a:bodyPr wrap="none" lIns="0" tIns="0" rIns="0" bIns="0" rtlCol="0" anchor="t"/>
          <a:lstStyle/>
          <a:p>
            <a:pPr algn="ctr">
              <a:lnSpc>
                <a:spcPts val="1750"/>
              </a:lnSpc>
            </a:pPr>
            <a:r>
              <a:rPr lang="en-US" sz="1750" dirty="0">
                <a:solidFill>
                  <a:srgbClr val="49495A"/>
                </a:solidFill>
                <a:latin typeface="Libre Baskerville" pitchFamily="34" charset="0"/>
                <a:ea typeface="Libre Baskerville" pitchFamily="34" charset="-122"/>
                <a:cs typeface="Libre Baskerville" pitchFamily="34" charset="-120"/>
              </a:rPr>
              <a:t>5</a:t>
            </a:r>
            <a:endParaRPr lang="en-US" sz="1750" dirty="0"/>
          </a:p>
        </p:txBody>
      </p:sp>
      <p:sp>
        <p:nvSpPr>
          <p:cNvPr id="28" name="Text 26"/>
          <p:cNvSpPr/>
          <p:nvPr/>
        </p:nvSpPr>
        <p:spPr>
          <a:xfrm>
            <a:off x="3410943" y="5028804"/>
            <a:ext cx="1864618" cy="232966"/>
          </a:xfrm>
          <a:prstGeom prst="rect">
            <a:avLst/>
          </a:prstGeom>
          <a:noFill/>
          <a:ln/>
        </p:spPr>
        <p:txBody>
          <a:bodyPr wrap="none" lIns="0" tIns="0" rIns="0" bIns="0" rtlCol="0" anchor="t"/>
          <a:lstStyle/>
          <a:p>
            <a:pPr algn="r">
              <a:lnSpc>
                <a:spcPts val="1833"/>
              </a:lnSpc>
            </a:pPr>
            <a:r>
              <a:rPr lang="en-US" sz="1458" dirty="0">
                <a:solidFill>
                  <a:srgbClr val="49495A"/>
                </a:solidFill>
                <a:latin typeface="Libre Baskerville" pitchFamily="34" charset="0"/>
                <a:ea typeface="Libre Baskerville" pitchFamily="34" charset="-122"/>
                <a:cs typeface="Libre Baskerville" pitchFamily="34" charset="-120"/>
              </a:rPr>
              <a:t>Pop the Stack</a:t>
            </a:r>
            <a:endParaRPr lang="en-US" sz="1458" dirty="0"/>
          </a:p>
        </p:txBody>
      </p:sp>
      <p:sp>
        <p:nvSpPr>
          <p:cNvPr id="29" name="Text 27"/>
          <p:cNvSpPr/>
          <p:nvPr/>
        </p:nvSpPr>
        <p:spPr>
          <a:xfrm>
            <a:off x="522090" y="5351265"/>
            <a:ext cx="4753471" cy="716161"/>
          </a:xfrm>
          <a:prstGeom prst="rect">
            <a:avLst/>
          </a:prstGeom>
          <a:noFill/>
          <a:ln/>
        </p:spPr>
        <p:txBody>
          <a:bodyPr wrap="square" lIns="0" tIns="0" rIns="0" bIns="0" rtlCol="0" anchor="t"/>
          <a:lstStyle/>
          <a:p>
            <a:pPr algn="r">
              <a:lnSpc>
                <a:spcPts val="1875"/>
              </a:lnSpc>
            </a:pPr>
            <a:r>
              <a:rPr lang="en-US" sz="1167" dirty="0">
                <a:solidFill>
                  <a:srgbClr val="49495A"/>
                </a:solidFill>
                <a:latin typeface="Open Sans" pitchFamily="34" charset="0"/>
                <a:ea typeface="Open Sans" pitchFamily="34" charset="-122"/>
                <a:cs typeface="Open Sans" pitchFamily="34" charset="-120"/>
              </a:rPr>
              <a:t>After the function finishes, the stack pops the local variables, parameters, and return address, restoring the program's state and resuming execution at the calling function.</a:t>
            </a:r>
            <a:endParaRPr lang="en-US" sz="1167" dirty="0"/>
          </a:p>
        </p:txBody>
      </p:sp>
    </p:spTree>
    <p:extLst>
      <p:ext uri="{BB962C8B-B14F-4D97-AF65-F5344CB8AC3E}">
        <p14:creationId xmlns:p14="http://schemas.microsoft.com/office/powerpoint/2010/main" val="754500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845642"/>
            <a:ext cx="10700048" cy="642938"/>
          </a:xfrm>
          <a:prstGeom prst="rect">
            <a:avLst/>
          </a:prstGeom>
          <a:noFill/>
          <a:ln/>
        </p:spPr>
        <p:txBody>
          <a:bodyPr wrap="none" lIns="0" tIns="0" rIns="0" bIns="0" rtlCol="0" anchor="t"/>
          <a:lstStyle/>
          <a:p>
            <a:pPr>
              <a:lnSpc>
                <a:spcPts val="5041"/>
              </a:lnSpc>
            </a:pPr>
            <a:r>
              <a:rPr lang="en-US" sz="4042" dirty="0">
                <a:latin typeface="Libre Baskerville" pitchFamily="34" charset="0"/>
                <a:ea typeface="Libre Baskerville" pitchFamily="34" charset="-122"/>
                <a:cs typeface="Libre Baskerville" pitchFamily="34" charset="-120"/>
              </a:rPr>
              <a:t>Stack Frames: Organizing Function Calls</a:t>
            </a:r>
            <a:endParaRPr lang="en-US" sz="4042" dirty="0"/>
          </a:p>
        </p:txBody>
      </p:sp>
      <p:sp>
        <p:nvSpPr>
          <p:cNvPr id="3" name="Text 1"/>
          <p:cNvSpPr/>
          <p:nvPr/>
        </p:nvSpPr>
        <p:spPr>
          <a:xfrm>
            <a:off x="720031" y="1900039"/>
            <a:ext cx="10751939" cy="987623"/>
          </a:xfrm>
          <a:prstGeom prst="rect">
            <a:avLst/>
          </a:prstGeom>
          <a:noFill/>
          <a:ln/>
        </p:spPr>
        <p:txBody>
          <a:bodyPr wrap="square" lIns="0" tIns="0" rIns="0" bIns="0" rtlCol="0" anchor="t"/>
          <a:lstStyle/>
          <a:p>
            <a:pPr>
              <a:lnSpc>
                <a:spcPts val="2583"/>
              </a:lnSpc>
            </a:pPr>
            <a:r>
              <a:rPr lang="en-US" sz="1583" dirty="0">
                <a:solidFill>
                  <a:srgbClr val="49495A"/>
                </a:solidFill>
                <a:latin typeface="Open Sans" pitchFamily="34" charset="0"/>
                <a:ea typeface="Open Sans" pitchFamily="34" charset="-122"/>
                <a:cs typeface="Open Sans" pitchFamily="34" charset="-120"/>
              </a:rPr>
              <a:t>Each function call creates a stack frame, a distinct unit within the memory stack that encapsulates information relevant to that function. These frames act as containers for the data required during function execution, ensuring a well-defined and organized execution environment.</a:t>
            </a:r>
            <a:endParaRPr lang="en-US" sz="1583" dirty="0"/>
          </a:p>
        </p:txBody>
      </p:sp>
      <p:sp>
        <p:nvSpPr>
          <p:cNvPr id="4" name="Text 2"/>
          <p:cNvSpPr/>
          <p:nvPr/>
        </p:nvSpPr>
        <p:spPr>
          <a:xfrm>
            <a:off x="720031" y="3324721"/>
            <a:ext cx="2571750" cy="321469"/>
          </a:xfrm>
          <a:prstGeom prst="rect">
            <a:avLst/>
          </a:prstGeom>
          <a:noFill/>
          <a:ln/>
        </p:spPr>
        <p:txBody>
          <a:bodyPr wrap="none" lIns="0" tIns="0" rIns="0" bIns="0" rtlCol="0" anchor="t"/>
          <a:lstStyle/>
          <a:p>
            <a:pPr>
              <a:lnSpc>
                <a:spcPts val="2500"/>
              </a:lnSpc>
            </a:pPr>
            <a:r>
              <a:rPr lang="en-US" sz="2000" dirty="0">
                <a:solidFill>
                  <a:srgbClr val="403CCF"/>
                </a:solidFill>
                <a:latin typeface="Libre Baskerville" pitchFamily="34" charset="0"/>
                <a:ea typeface="Libre Baskerville" pitchFamily="34" charset="-122"/>
                <a:cs typeface="Libre Baskerville" pitchFamily="34" charset="-120"/>
              </a:rPr>
              <a:t>Return Address</a:t>
            </a:r>
            <a:endParaRPr lang="en-US" sz="2000" dirty="0"/>
          </a:p>
        </p:txBody>
      </p:sp>
      <p:sp>
        <p:nvSpPr>
          <p:cNvPr id="5" name="Text 3"/>
          <p:cNvSpPr/>
          <p:nvPr/>
        </p:nvSpPr>
        <p:spPr>
          <a:xfrm>
            <a:off x="720031" y="3851870"/>
            <a:ext cx="3249018" cy="1975247"/>
          </a:xfrm>
          <a:prstGeom prst="rect">
            <a:avLst/>
          </a:prstGeom>
          <a:noFill/>
          <a:ln/>
        </p:spPr>
        <p:txBody>
          <a:bodyPr wrap="square" lIns="0" tIns="0" rIns="0" bIns="0" rtlCol="0" anchor="t"/>
          <a:lstStyle/>
          <a:p>
            <a:pPr>
              <a:lnSpc>
                <a:spcPts val="2583"/>
              </a:lnSpc>
            </a:pPr>
            <a:r>
              <a:rPr lang="en-US" sz="1583" dirty="0">
                <a:solidFill>
                  <a:srgbClr val="49495A"/>
                </a:solidFill>
                <a:latin typeface="Open Sans" pitchFamily="34" charset="0"/>
                <a:ea typeface="Open Sans" pitchFamily="34" charset="-122"/>
                <a:cs typeface="Open Sans" pitchFamily="34" charset="-120"/>
              </a:rPr>
              <a:t>The memory address of the instruction that should be executed after the current function finishes, enabling the program to return to the correct place.</a:t>
            </a:r>
            <a:endParaRPr lang="en-US" sz="1583" dirty="0"/>
          </a:p>
        </p:txBody>
      </p:sp>
      <p:sp>
        <p:nvSpPr>
          <p:cNvPr id="6" name="Text 4"/>
          <p:cNvSpPr/>
          <p:nvPr/>
        </p:nvSpPr>
        <p:spPr>
          <a:xfrm>
            <a:off x="4477246" y="3324721"/>
            <a:ext cx="2752328" cy="321469"/>
          </a:xfrm>
          <a:prstGeom prst="rect">
            <a:avLst/>
          </a:prstGeom>
          <a:noFill/>
          <a:ln/>
        </p:spPr>
        <p:txBody>
          <a:bodyPr wrap="none" lIns="0" tIns="0" rIns="0" bIns="0" rtlCol="0" anchor="t"/>
          <a:lstStyle/>
          <a:p>
            <a:pPr>
              <a:lnSpc>
                <a:spcPts val="2500"/>
              </a:lnSpc>
            </a:pPr>
            <a:r>
              <a:rPr lang="en-US" sz="2000" dirty="0">
                <a:solidFill>
                  <a:srgbClr val="403CCF"/>
                </a:solidFill>
                <a:latin typeface="Libre Baskerville" pitchFamily="34" charset="0"/>
                <a:ea typeface="Libre Baskerville" pitchFamily="34" charset="-122"/>
                <a:cs typeface="Libre Baskerville" pitchFamily="34" charset="-120"/>
              </a:rPr>
              <a:t>Function Parameters</a:t>
            </a:r>
            <a:endParaRPr lang="en-US" sz="2000" dirty="0"/>
          </a:p>
        </p:txBody>
      </p:sp>
      <p:sp>
        <p:nvSpPr>
          <p:cNvPr id="7" name="Text 5"/>
          <p:cNvSpPr/>
          <p:nvPr/>
        </p:nvSpPr>
        <p:spPr>
          <a:xfrm>
            <a:off x="4477246" y="3851870"/>
            <a:ext cx="3249018" cy="1316832"/>
          </a:xfrm>
          <a:prstGeom prst="rect">
            <a:avLst/>
          </a:prstGeom>
          <a:noFill/>
          <a:ln/>
        </p:spPr>
        <p:txBody>
          <a:bodyPr wrap="square" lIns="0" tIns="0" rIns="0" bIns="0" rtlCol="0" anchor="t"/>
          <a:lstStyle/>
          <a:p>
            <a:pPr>
              <a:lnSpc>
                <a:spcPts val="2583"/>
              </a:lnSpc>
            </a:pPr>
            <a:r>
              <a:rPr lang="en-US" sz="1583" dirty="0">
                <a:solidFill>
                  <a:srgbClr val="49495A"/>
                </a:solidFill>
                <a:latin typeface="Open Sans" pitchFamily="34" charset="0"/>
                <a:ea typeface="Open Sans" pitchFamily="34" charset="-122"/>
                <a:cs typeface="Open Sans" pitchFamily="34" charset="-120"/>
              </a:rPr>
              <a:t>The values passed to the function as arguments, providing the function with the data it needs to perform its operations.</a:t>
            </a:r>
            <a:endParaRPr lang="en-US" sz="1583" dirty="0"/>
          </a:p>
        </p:txBody>
      </p:sp>
      <p:sp>
        <p:nvSpPr>
          <p:cNvPr id="8" name="Text 6"/>
          <p:cNvSpPr/>
          <p:nvPr/>
        </p:nvSpPr>
        <p:spPr>
          <a:xfrm>
            <a:off x="8234462" y="3324721"/>
            <a:ext cx="2571750" cy="321469"/>
          </a:xfrm>
          <a:prstGeom prst="rect">
            <a:avLst/>
          </a:prstGeom>
          <a:noFill/>
          <a:ln/>
        </p:spPr>
        <p:txBody>
          <a:bodyPr wrap="none" lIns="0" tIns="0" rIns="0" bIns="0" rtlCol="0" anchor="t"/>
          <a:lstStyle/>
          <a:p>
            <a:pPr>
              <a:lnSpc>
                <a:spcPts val="2500"/>
              </a:lnSpc>
            </a:pPr>
            <a:r>
              <a:rPr lang="en-US" sz="2000" dirty="0">
                <a:solidFill>
                  <a:srgbClr val="403CCF"/>
                </a:solidFill>
                <a:latin typeface="Libre Baskerville" pitchFamily="34" charset="0"/>
                <a:ea typeface="Libre Baskerville" pitchFamily="34" charset="-122"/>
                <a:cs typeface="Libre Baskerville" pitchFamily="34" charset="-120"/>
              </a:rPr>
              <a:t>Local Variables</a:t>
            </a:r>
            <a:endParaRPr lang="en-US" sz="2000" dirty="0"/>
          </a:p>
        </p:txBody>
      </p:sp>
      <p:sp>
        <p:nvSpPr>
          <p:cNvPr id="9" name="Text 7"/>
          <p:cNvSpPr/>
          <p:nvPr/>
        </p:nvSpPr>
        <p:spPr>
          <a:xfrm>
            <a:off x="8234462" y="3851870"/>
            <a:ext cx="3249018" cy="1316832"/>
          </a:xfrm>
          <a:prstGeom prst="rect">
            <a:avLst/>
          </a:prstGeom>
          <a:noFill/>
          <a:ln/>
        </p:spPr>
        <p:txBody>
          <a:bodyPr wrap="square" lIns="0" tIns="0" rIns="0" bIns="0" rtlCol="0" anchor="t"/>
          <a:lstStyle/>
          <a:p>
            <a:pPr>
              <a:lnSpc>
                <a:spcPts val="2583"/>
              </a:lnSpc>
            </a:pPr>
            <a:r>
              <a:rPr lang="en-US" sz="1583" dirty="0">
                <a:solidFill>
                  <a:srgbClr val="49495A"/>
                </a:solidFill>
                <a:latin typeface="Open Sans" pitchFamily="34" charset="0"/>
                <a:ea typeface="Open Sans" pitchFamily="34" charset="-122"/>
                <a:cs typeface="Open Sans" pitchFamily="34" charset="-120"/>
              </a:rPr>
              <a:t>Variables declared within the function, acting as temporary storage locations for data used only within the function's scope.</a:t>
            </a:r>
            <a:endParaRPr lang="en-US" sz="1583" dirty="0"/>
          </a:p>
        </p:txBody>
      </p:sp>
    </p:spTree>
    <p:extLst>
      <p:ext uri="{BB962C8B-B14F-4D97-AF65-F5344CB8AC3E}">
        <p14:creationId xmlns:p14="http://schemas.microsoft.com/office/powerpoint/2010/main" val="1667762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22704" y="1748433"/>
            <a:ext cx="4166493" cy="3361035"/>
          </a:xfrm>
          <a:prstGeom prst="rect">
            <a:avLst/>
          </a:prstGeom>
        </p:spPr>
      </p:pic>
      <p:sp>
        <p:nvSpPr>
          <p:cNvPr id="4" name="Text 0"/>
          <p:cNvSpPr/>
          <p:nvPr/>
        </p:nvSpPr>
        <p:spPr>
          <a:xfrm>
            <a:off x="567631" y="575271"/>
            <a:ext cx="6484739" cy="1013619"/>
          </a:xfrm>
          <a:prstGeom prst="rect">
            <a:avLst/>
          </a:prstGeom>
          <a:noFill/>
          <a:ln/>
        </p:spPr>
        <p:txBody>
          <a:bodyPr wrap="square" lIns="0" tIns="0" rIns="0" bIns="0" rtlCol="0" anchor="t"/>
          <a:lstStyle/>
          <a:p>
            <a:pPr>
              <a:lnSpc>
                <a:spcPts val="3958"/>
              </a:lnSpc>
            </a:pPr>
            <a:r>
              <a:rPr lang="en-US" sz="3167" dirty="0">
                <a:latin typeface="Libre Baskerville" pitchFamily="34" charset="0"/>
                <a:ea typeface="Libre Baskerville" pitchFamily="34" charset="-122"/>
                <a:cs typeface="Libre Baskerville" pitchFamily="34" charset="-120"/>
              </a:rPr>
              <a:t>Visualizing Stack Frames: An Example</a:t>
            </a:r>
            <a:endParaRPr lang="en-US" sz="3167" dirty="0"/>
          </a:p>
        </p:txBody>
      </p:sp>
      <p:sp>
        <p:nvSpPr>
          <p:cNvPr id="5" name="Text 1"/>
          <p:cNvSpPr/>
          <p:nvPr/>
        </p:nvSpPr>
        <p:spPr>
          <a:xfrm>
            <a:off x="567631" y="1832174"/>
            <a:ext cx="6484739" cy="778669"/>
          </a:xfrm>
          <a:prstGeom prst="rect">
            <a:avLst/>
          </a:prstGeom>
          <a:noFill/>
          <a:ln/>
        </p:spPr>
        <p:txBody>
          <a:bodyPr wrap="squar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Let's illustrate the concept of stack frames with a simple example of two functions, functionA() and functionB(). Each function has its own dedicated stack frame, which is created and managed during the execution of the functions.</a:t>
            </a:r>
            <a:endParaRPr lang="en-US" sz="1250" dirty="0"/>
          </a:p>
        </p:txBody>
      </p:sp>
      <p:sp>
        <p:nvSpPr>
          <p:cNvPr id="6" name="Shape 2"/>
          <p:cNvSpPr/>
          <p:nvPr/>
        </p:nvSpPr>
        <p:spPr>
          <a:xfrm>
            <a:off x="567631" y="2793306"/>
            <a:ext cx="6484739" cy="3489325"/>
          </a:xfrm>
          <a:prstGeom prst="roundRect">
            <a:avLst>
              <a:gd name="adj" fmla="val 697"/>
            </a:avLst>
          </a:prstGeom>
          <a:noFill/>
          <a:ln w="7620">
            <a:solidFill>
              <a:srgbClr val="000000">
                <a:alpha val="8000"/>
              </a:srgbClr>
            </a:solidFill>
            <a:prstDash val="solid"/>
          </a:ln>
        </p:spPr>
      </p:sp>
      <p:sp>
        <p:nvSpPr>
          <p:cNvPr id="7" name="Shape 3"/>
          <p:cNvSpPr/>
          <p:nvPr/>
        </p:nvSpPr>
        <p:spPr>
          <a:xfrm>
            <a:off x="573981" y="2799656"/>
            <a:ext cx="6471344" cy="466725"/>
          </a:xfrm>
          <a:prstGeom prst="rect">
            <a:avLst/>
          </a:prstGeom>
          <a:solidFill>
            <a:srgbClr val="FFFFFF">
              <a:alpha val="4000"/>
            </a:srgbClr>
          </a:solidFill>
          <a:ln/>
        </p:spPr>
      </p:sp>
      <p:sp>
        <p:nvSpPr>
          <p:cNvPr id="8" name="Text 4"/>
          <p:cNvSpPr/>
          <p:nvPr/>
        </p:nvSpPr>
        <p:spPr>
          <a:xfrm>
            <a:off x="736997" y="2903240"/>
            <a:ext cx="1829395" cy="259557"/>
          </a:xfrm>
          <a:prstGeom prst="rect">
            <a:avLst/>
          </a:prstGeom>
          <a:noFill/>
          <a:ln/>
        </p:spPr>
        <p:txBody>
          <a:bodyPr wrap="non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Function</a:t>
            </a:r>
            <a:endParaRPr lang="en-US" sz="1250" dirty="0"/>
          </a:p>
        </p:txBody>
      </p:sp>
      <p:sp>
        <p:nvSpPr>
          <p:cNvPr id="9" name="Text 5"/>
          <p:cNvSpPr/>
          <p:nvPr/>
        </p:nvSpPr>
        <p:spPr>
          <a:xfrm>
            <a:off x="2896989" y="2903240"/>
            <a:ext cx="1826220" cy="259557"/>
          </a:xfrm>
          <a:prstGeom prst="rect">
            <a:avLst/>
          </a:prstGeom>
          <a:noFill/>
          <a:ln/>
        </p:spPr>
        <p:txBody>
          <a:bodyPr wrap="non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Stack Frame</a:t>
            </a:r>
            <a:endParaRPr lang="en-US" sz="1250" dirty="0"/>
          </a:p>
        </p:txBody>
      </p:sp>
      <p:sp>
        <p:nvSpPr>
          <p:cNvPr id="10" name="Text 6"/>
          <p:cNvSpPr/>
          <p:nvPr/>
        </p:nvSpPr>
        <p:spPr>
          <a:xfrm>
            <a:off x="5053807" y="2903240"/>
            <a:ext cx="1829395" cy="259557"/>
          </a:xfrm>
          <a:prstGeom prst="rect">
            <a:avLst/>
          </a:prstGeom>
          <a:noFill/>
          <a:ln/>
        </p:spPr>
        <p:txBody>
          <a:bodyPr wrap="non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Description</a:t>
            </a:r>
            <a:endParaRPr lang="en-US" sz="1250" dirty="0"/>
          </a:p>
        </p:txBody>
      </p:sp>
      <p:sp>
        <p:nvSpPr>
          <p:cNvPr id="11" name="Shape 7"/>
          <p:cNvSpPr/>
          <p:nvPr/>
        </p:nvSpPr>
        <p:spPr>
          <a:xfrm>
            <a:off x="573981" y="3266381"/>
            <a:ext cx="6471344" cy="1245394"/>
          </a:xfrm>
          <a:prstGeom prst="rect">
            <a:avLst/>
          </a:prstGeom>
          <a:solidFill>
            <a:srgbClr val="000000">
              <a:alpha val="4000"/>
            </a:srgbClr>
          </a:solidFill>
          <a:ln/>
        </p:spPr>
      </p:sp>
      <p:sp>
        <p:nvSpPr>
          <p:cNvPr id="12" name="Text 8"/>
          <p:cNvSpPr/>
          <p:nvPr/>
        </p:nvSpPr>
        <p:spPr>
          <a:xfrm>
            <a:off x="736997" y="3369965"/>
            <a:ext cx="1829395" cy="259557"/>
          </a:xfrm>
          <a:prstGeom prst="rect">
            <a:avLst/>
          </a:prstGeom>
          <a:noFill/>
          <a:ln/>
        </p:spPr>
        <p:txBody>
          <a:bodyPr wrap="non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functionA()</a:t>
            </a:r>
            <a:endParaRPr lang="en-US" sz="1250" dirty="0"/>
          </a:p>
        </p:txBody>
      </p:sp>
      <p:sp>
        <p:nvSpPr>
          <p:cNvPr id="13" name="Text 9"/>
          <p:cNvSpPr/>
          <p:nvPr/>
        </p:nvSpPr>
        <p:spPr>
          <a:xfrm>
            <a:off x="2896989" y="3369965"/>
            <a:ext cx="1826220" cy="259557"/>
          </a:xfrm>
          <a:prstGeom prst="rect">
            <a:avLst/>
          </a:prstGeom>
          <a:noFill/>
          <a:ln/>
        </p:spPr>
        <p:txBody>
          <a:bodyPr wrap="non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Return Address, x = 10</a:t>
            </a:r>
            <a:endParaRPr lang="en-US" sz="1250" dirty="0"/>
          </a:p>
        </p:txBody>
      </p:sp>
      <p:sp>
        <p:nvSpPr>
          <p:cNvPr id="14" name="Text 10"/>
          <p:cNvSpPr/>
          <p:nvPr/>
        </p:nvSpPr>
        <p:spPr>
          <a:xfrm>
            <a:off x="5053807" y="3369965"/>
            <a:ext cx="1829395" cy="1038225"/>
          </a:xfrm>
          <a:prstGeom prst="rect">
            <a:avLst/>
          </a:prstGeom>
          <a:noFill/>
          <a:ln/>
        </p:spPr>
        <p:txBody>
          <a:bodyPr wrap="squar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Contains the return address and the local variable x, initialized to 10.</a:t>
            </a:r>
            <a:endParaRPr lang="en-US" sz="1250" dirty="0"/>
          </a:p>
        </p:txBody>
      </p:sp>
      <p:sp>
        <p:nvSpPr>
          <p:cNvPr id="15" name="Shape 11"/>
          <p:cNvSpPr/>
          <p:nvPr/>
        </p:nvSpPr>
        <p:spPr>
          <a:xfrm>
            <a:off x="573981" y="4511774"/>
            <a:ext cx="6471344" cy="1764507"/>
          </a:xfrm>
          <a:prstGeom prst="rect">
            <a:avLst/>
          </a:prstGeom>
          <a:solidFill>
            <a:srgbClr val="FFFFFF">
              <a:alpha val="4000"/>
            </a:srgbClr>
          </a:solidFill>
          <a:ln/>
        </p:spPr>
      </p:sp>
      <p:sp>
        <p:nvSpPr>
          <p:cNvPr id="16" name="Text 12"/>
          <p:cNvSpPr/>
          <p:nvPr/>
        </p:nvSpPr>
        <p:spPr>
          <a:xfrm>
            <a:off x="736997" y="4615358"/>
            <a:ext cx="1829395" cy="259557"/>
          </a:xfrm>
          <a:prstGeom prst="rect">
            <a:avLst/>
          </a:prstGeom>
          <a:noFill/>
          <a:ln/>
        </p:spPr>
        <p:txBody>
          <a:bodyPr wrap="non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functionB()</a:t>
            </a:r>
            <a:endParaRPr lang="en-US" sz="1250" dirty="0"/>
          </a:p>
        </p:txBody>
      </p:sp>
      <p:sp>
        <p:nvSpPr>
          <p:cNvPr id="17" name="Text 13"/>
          <p:cNvSpPr/>
          <p:nvPr/>
        </p:nvSpPr>
        <p:spPr>
          <a:xfrm>
            <a:off x="2896989" y="4615359"/>
            <a:ext cx="1826220" cy="519113"/>
          </a:xfrm>
          <a:prstGeom prst="rect">
            <a:avLst/>
          </a:prstGeom>
          <a:noFill/>
          <a:ln/>
        </p:spPr>
        <p:txBody>
          <a:bodyPr wrap="squar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Return Address, y = 10, z = 15</a:t>
            </a:r>
            <a:endParaRPr lang="en-US" sz="1250" dirty="0"/>
          </a:p>
        </p:txBody>
      </p:sp>
      <p:sp>
        <p:nvSpPr>
          <p:cNvPr id="18" name="Text 14"/>
          <p:cNvSpPr/>
          <p:nvPr/>
        </p:nvSpPr>
        <p:spPr>
          <a:xfrm>
            <a:off x="5053807" y="4615359"/>
            <a:ext cx="1829395" cy="1557338"/>
          </a:xfrm>
          <a:prstGeom prst="rect">
            <a:avLst/>
          </a:prstGeom>
          <a:noFill/>
          <a:ln/>
        </p:spPr>
        <p:txBody>
          <a:bodyPr wrap="square" lIns="0" tIns="0" rIns="0" bIns="0" rtlCol="0" anchor="t"/>
          <a:lstStyle/>
          <a:p>
            <a:pPr>
              <a:lnSpc>
                <a:spcPts val="2042"/>
              </a:lnSpc>
            </a:pPr>
            <a:r>
              <a:rPr lang="en-US" sz="1250" dirty="0">
                <a:solidFill>
                  <a:srgbClr val="49495A"/>
                </a:solidFill>
                <a:latin typeface="Open Sans" pitchFamily="34" charset="0"/>
                <a:ea typeface="Open Sans" pitchFamily="34" charset="-122"/>
                <a:cs typeface="Open Sans" pitchFamily="34" charset="-120"/>
              </a:rPr>
              <a:t>Contains the return address, parameter y (passed from functionA), and the local variable z, calculated within functionB.</a:t>
            </a:r>
            <a:endParaRPr lang="en-US" sz="1250" dirty="0"/>
          </a:p>
        </p:txBody>
      </p:sp>
    </p:spTree>
    <p:extLst>
      <p:ext uri="{BB962C8B-B14F-4D97-AF65-F5344CB8AC3E}">
        <p14:creationId xmlns:p14="http://schemas.microsoft.com/office/powerpoint/2010/main" val="1960424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9110" y="654050"/>
            <a:ext cx="8441928" cy="588467"/>
          </a:xfrm>
          <a:prstGeom prst="rect">
            <a:avLst/>
          </a:prstGeom>
          <a:noFill/>
          <a:ln/>
        </p:spPr>
        <p:txBody>
          <a:bodyPr wrap="none" lIns="0" tIns="0" rIns="0" bIns="0" rtlCol="0" anchor="t"/>
          <a:lstStyle/>
          <a:p>
            <a:pPr>
              <a:lnSpc>
                <a:spcPts val="4625"/>
              </a:lnSpc>
            </a:pPr>
            <a:r>
              <a:rPr lang="en-US" sz="3667" dirty="0">
                <a:latin typeface="Libre Baskerville" pitchFamily="34" charset="0"/>
                <a:ea typeface="Libre Baskerville" pitchFamily="34" charset="-122"/>
                <a:cs typeface="Libre Baskerville" pitchFamily="34" charset="-120"/>
              </a:rPr>
              <a:t>The Importance of Memory Stacks</a:t>
            </a:r>
            <a:endParaRPr lang="en-US" sz="3667" dirty="0"/>
          </a:p>
        </p:txBody>
      </p:sp>
      <p:sp>
        <p:nvSpPr>
          <p:cNvPr id="3" name="Text 1"/>
          <p:cNvSpPr/>
          <p:nvPr/>
        </p:nvSpPr>
        <p:spPr>
          <a:xfrm>
            <a:off x="659110" y="1619151"/>
            <a:ext cx="10873780" cy="602457"/>
          </a:xfrm>
          <a:prstGeom prst="rect">
            <a:avLst/>
          </a:prstGeom>
          <a:noFill/>
          <a:ln/>
        </p:spPr>
        <p:txBody>
          <a:bodyPr wrap="square" lIns="0" tIns="0" rIns="0" bIns="0" rtlCol="0" anchor="t"/>
          <a:lstStyle/>
          <a:p>
            <a:pPr>
              <a:lnSpc>
                <a:spcPts val="2333"/>
              </a:lnSpc>
            </a:pPr>
            <a:r>
              <a:rPr lang="en-US" sz="1458" dirty="0">
                <a:solidFill>
                  <a:srgbClr val="49495A"/>
                </a:solidFill>
                <a:latin typeface="Open Sans" pitchFamily="34" charset="0"/>
                <a:ea typeface="Open Sans" pitchFamily="34" charset="-122"/>
                <a:cs typeface="Open Sans" pitchFamily="34" charset="-120"/>
              </a:rPr>
              <a:t>Memory stacks play a crucial role in ensuring efficient and reliable program execution. They enable a well-organized control flow, efficient memory management, and the support of essential programming features like recursion.</a:t>
            </a:r>
            <a:endParaRPr lang="en-US" sz="1458" dirty="0"/>
          </a:p>
        </p:txBody>
      </p:sp>
      <p:pic>
        <p:nvPicPr>
          <p:cNvPr id="4" name="Image 0" descr="preencoded.png"/>
          <p:cNvPicPr>
            <a:picLocks noChangeAspect="1"/>
          </p:cNvPicPr>
          <p:nvPr/>
        </p:nvPicPr>
        <p:blipFill>
          <a:blip r:embed="rId3"/>
          <a:stretch>
            <a:fillRect/>
          </a:stretch>
        </p:blipFill>
        <p:spPr>
          <a:xfrm>
            <a:off x="659110" y="2433439"/>
            <a:ext cx="470793" cy="470793"/>
          </a:xfrm>
          <a:prstGeom prst="rect">
            <a:avLst/>
          </a:prstGeom>
        </p:spPr>
      </p:pic>
      <p:sp>
        <p:nvSpPr>
          <p:cNvPr id="5" name="Text 2"/>
          <p:cNvSpPr/>
          <p:nvPr/>
        </p:nvSpPr>
        <p:spPr>
          <a:xfrm>
            <a:off x="659111" y="3092549"/>
            <a:ext cx="2354064" cy="294283"/>
          </a:xfrm>
          <a:prstGeom prst="rect">
            <a:avLst/>
          </a:prstGeom>
          <a:noFill/>
          <a:ln/>
        </p:spPr>
        <p:txBody>
          <a:bodyPr wrap="none" lIns="0" tIns="0" rIns="0" bIns="0" rtlCol="0" anchor="t"/>
          <a:lstStyle/>
          <a:p>
            <a:pPr>
              <a:lnSpc>
                <a:spcPts val="2292"/>
              </a:lnSpc>
            </a:pPr>
            <a:r>
              <a:rPr lang="en-US" sz="1833" dirty="0">
                <a:solidFill>
                  <a:srgbClr val="49495A"/>
                </a:solidFill>
                <a:latin typeface="Libre Baskerville" pitchFamily="34" charset="0"/>
                <a:ea typeface="Libre Baskerville" pitchFamily="34" charset="-122"/>
                <a:cs typeface="Libre Baskerville" pitchFamily="34" charset="-120"/>
              </a:rPr>
              <a:t>Memory Efficiency</a:t>
            </a:r>
            <a:endParaRPr lang="en-US" sz="1833" dirty="0"/>
          </a:p>
        </p:txBody>
      </p:sp>
      <p:sp>
        <p:nvSpPr>
          <p:cNvPr id="6" name="Text 3"/>
          <p:cNvSpPr/>
          <p:nvPr/>
        </p:nvSpPr>
        <p:spPr>
          <a:xfrm>
            <a:off x="659110" y="3499743"/>
            <a:ext cx="2506563" cy="2108597"/>
          </a:xfrm>
          <a:prstGeom prst="rect">
            <a:avLst/>
          </a:prstGeom>
          <a:noFill/>
          <a:ln/>
        </p:spPr>
        <p:txBody>
          <a:bodyPr wrap="square" lIns="0" tIns="0" rIns="0" bIns="0" rtlCol="0" anchor="t"/>
          <a:lstStyle/>
          <a:p>
            <a:pPr>
              <a:lnSpc>
                <a:spcPts val="2333"/>
              </a:lnSpc>
            </a:pPr>
            <a:r>
              <a:rPr lang="en-US" sz="1458" dirty="0">
                <a:solidFill>
                  <a:srgbClr val="49495A"/>
                </a:solidFill>
                <a:latin typeface="Open Sans" pitchFamily="34" charset="0"/>
                <a:ea typeface="Open Sans" pitchFamily="34" charset="-122"/>
                <a:cs typeface="Open Sans" pitchFamily="34" charset="-120"/>
              </a:rPr>
              <a:t>Stacks allow for dynamic allocation and deallocation of memory, ensuring that space is only used when needed and freed up promptly after function execution.</a:t>
            </a:r>
            <a:endParaRPr lang="en-US" sz="1458" dirty="0"/>
          </a:p>
        </p:txBody>
      </p:sp>
      <p:pic>
        <p:nvPicPr>
          <p:cNvPr id="7" name="Image 1" descr="preencoded.png"/>
          <p:cNvPicPr>
            <a:picLocks noChangeAspect="1"/>
          </p:cNvPicPr>
          <p:nvPr/>
        </p:nvPicPr>
        <p:blipFill>
          <a:blip r:embed="rId4"/>
          <a:stretch>
            <a:fillRect/>
          </a:stretch>
        </p:blipFill>
        <p:spPr>
          <a:xfrm>
            <a:off x="3448149" y="2433439"/>
            <a:ext cx="470793" cy="470793"/>
          </a:xfrm>
          <a:prstGeom prst="rect">
            <a:avLst/>
          </a:prstGeom>
        </p:spPr>
      </p:pic>
      <p:sp>
        <p:nvSpPr>
          <p:cNvPr id="8" name="Text 4"/>
          <p:cNvSpPr/>
          <p:nvPr/>
        </p:nvSpPr>
        <p:spPr>
          <a:xfrm>
            <a:off x="3448149" y="3092550"/>
            <a:ext cx="2506563" cy="588566"/>
          </a:xfrm>
          <a:prstGeom prst="rect">
            <a:avLst/>
          </a:prstGeom>
          <a:noFill/>
          <a:ln/>
        </p:spPr>
        <p:txBody>
          <a:bodyPr wrap="square" lIns="0" tIns="0" rIns="0" bIns="0" rtlCol="0" anchor="t"/>
          <a:lstStyle/>
          <a:p>
            <a:pPr>
              <a:lnSpc>
                <a:spcPts val="2292"/>
              </a:lnSpc>
            </a:pPr>
            <a:r>
              <a:rPr lang="en-US" sz="1833" dirty="0">
                <a:solidFill>
                  <a:srgbClr val="49495A"/>
                </a:solidFill>
                <a:latin typeface="Libre Baskerville" pitchFamily="34" charset="0"/>
                <a:ea typeface="Libre Baskerville" pitchFamily="34" charset="-122"/>
                <a:cs typeface="Libre Baskerville" pitchFamily="34" charset="-120"/>
              </a:rPr>
              <a:t>Function Call Management</a:t>
            </a:r>
            <a:endParaRPr lang="en-US" sz="1833" dirty="0"/>
          </a:p>
        </p:txBody>
      </p:sp>
      <p:sp>
        <p:nvSpPr>
          <p:cNvPr id="9" name="Text 5"/>
          <p:cNvSpPr/>
          <p:nvPr/>
        </p:nvSpPr>
        <p:spPr>
          <a:xfrm>
            <a:off x="3448149" y="3794026"/>
            <a:ext cx="2506563" cy="2409825"/>
          </a:xfrm>
          <a:prstGeom prst="rect">
            <a:avLst/>
          </a:prstGeom>
          <a:noFill/>
          <a:ln/>
        </p:spPr>
        <p:txBody>
          <a:bodyPr wrap="square" lIns="0" tIns="0" rIns="0" bIns="0" rtlCol="0" anchor="t"/>
          <a:lstStyle/>
          <a:p>
            <a:pPr>
              <a:lnSpc>
                <a:spcPts val="2333"/>
              </a:lnSpc>
            </a:pPr>
            <a:r>
              <a:rPr lang="en-US" sz="1458" dirty="0">
                <a:solidFill>
                  <a:srgbClr val="49495A"/>
                </a:solidFill>
                <a:latin typeface="Open Sans" pitchFamily="34" charset="0"/>
                <a:ea typeface="Open Sans" pitchFamily="34" charset="-122"/>
                <a:cs typeface="Open Sans" pitchFamily="34" charset="-120"/>
              </a:rPr>
              <a:t>Stacks effectively manage nested function calls, ensuring that the correct return addresses and local states are maintained, preventing errors and ensuring predictable program behavior.</a:t>
            </a:r>
            <a:endParaRPr lang="en-US" sz="1458" dirty="0"/>
          </a:p>
        </p:txBody>
      </p:sp>
      <p:pic>
        <p:nvPicPr>
          <p:cNvPr id="10" name="Image 2" descr="preencoded.png"/>
          <p:cNvPicPr>
            <a:picLocks noChangeAspect="1"/>
          </p:cNvPicPr>
          <p:nvPr/>
        </p:nvPicPr>
        <p:blipFill>
          <a:blip r:embed="rId5"/>
          <a:stretch>
            <a:fillRect/>
          </a:stretch>
        </p:blipFill>
        <p:spPr>
          <a:xfrm>
            <a:off x="6237189" y="2433439"/>
            <a:ext cx="470793" cy="470793"/>
          </a:xfrm>
          <a:prstGeom prst="rect">
            <a:avLst/>
          </a:prstGeom>
        </p:spPr>
      </p:pic>
      <p:sp>
        <p:nvSpPr>
          <p:cNvPr id="11" name="Text 6"/>
          <p:cNvSpPr/>
          <p:nvPr/>
        </p:nvSpPr>
        <p:spPr>
          <a:xfrm>
            <a:off x="6237189" y="3092549"/>
            <a:ext cx="2354064" cy="294283"/>
          </a:xfrm>
          <a:prstGeom prst="rect">
            <a:avLst/>
          </a:prstGeom>
          <a:noFill/>
          <a:ln/>
        </p:spPr>
        <p:txBody>
          <a:bodyPr wrap="none" lIns="0" tIns="0" rIns="0" bIns="0" rtlCol="0" anchor="t"/>
          <a:lstStyle/>
          <a:p>
            <a:pPr>
              <a:lnSpc>
                <a:spcPts val="2292"/>
              </a:lnSpc>
            </a:pPr>
            <a:r>
              <a:rPr lang="en-US" sz="1833" dirty="0">
                <a:solidFill>
                  <a:srgbClr val="49495A"/>
                </a:solidFill>
                <a:latin typeface="Libre Baskerville" pitchFamily="34" charset="0"/>
                <a:ea typeface="Libre Baskerville" pitchFamily="34" charset="-122"/>
                <a:cs typeface="Libre Baskerville" pitchFamily="34" charset="-120"/>
              </a:rPr>
              <a:t>Control Flow</a:t>
            </a:r>
            <a:endParaRPr lang="en-US" sz="1833" dirty="0"/>
          </a:p>
        </p:txBody>
      </p:sp>
      <p:sp>
        <p:nvSpPr>
          <p:cNvPr id="12" name="Text 7"/>
          <p:cNvSpPr/>
          <p:nvPr/>
        </p:nvSpPr>
        <p:spPr>
          <a:xfrm>
            <a:off x="6237189" y="3499743"/>
            <a:ext cx="2506563" cy="2108597"/>
          </a:xfrm>
          <a:prstGeom prst="rect">
            <a:avLst/>
          </a:prstGeom>
          <a:noFill/>
          <a:ln/>
        </p:spPr>
        <p:txBody>
          <a:bodyPr wrap="square" lIns="0" tIns="0" rIns="0" bIns="0" rtlCol="0" anchor="t"/>
          <a:lstStyle/>
          <a:p>
            <a:pPr>
              <a:lnSpc>
                <a:spcPts val="2333"/>
              </a:lnSpc>
            </a:pPr>
            <a:r>
              <a:rPr lang="en-US" sz="1458" dirty="0">
                <a:solidFill>
                  <a:srgbClr val="49495A"/>
                </a:solidFill>
                <a:latin typeface="Open Sans" pitchFamily="34" charset="0"/>
                <a:ea typeface="Open Sans" pitchFamily="34" charset="-122"/>
                <a:cs typeface="Open Sans" pitchFamily="34" charset="-120"/>
              </a:rPr>
              <a:t>Stacks enable a structured control flow in programs, ensuring that functions return to their correct caller and that the program's execution follows a well-defined path.</a:t>
            </a:r>
            <a:endParaRPr lang="en-US" sz="1458" dirty="0"/>
          </a:p>
        </p:txBody>
      </p:sp>
      <p:pic>
        <p:nvPicPr>
          <p:cNvPr id="13" name="Image 3" descr="preencoded.png"/>
          <p:cNvPicPr>
            <a:picLocks noChangeAspect="1"/>
          </p:cNvPicPr>
          <p:nvPr/>
        </p:nvPicPr>
        <p:blipFill>
          <a:blip r:embed="rId6"/>
          <a:stretch>
            <a:fillRect/>
          </a:stretch>
        </p:blipFill>
        <p:spPr>
          <a:xfrm>
            <a:off x="9026228" y="2433439"/>
            <a:ext cx="470793" cy="470793"/>
          </a:xfrm>
          <a:prstGeom prst="rect">
            <a:avLst/>
          </a:prstGeom>
        </p:spPr>
      </p:pic>
      <p:sp>
        <p:nvSpPr>
          <p:cNvPr id="14" name="Text 8"/>
          <p:cNvSpPr/>
          <p:nvPr/>
        </p:nvSpPr>
        <p:spPr>
          <a:xfrm>
            <a:off x="9026228" y="3092549"/>
            <a:ext cx="2354064" cy="294283"/>
          </a:xfrm>
          <a:prstGeom prst="rect">
            <a:avLst/>
          </a:prstGeom>
          <a:noFill/>
          <a:ln/>
        </p:spPr>
        <p:txBody>
          <a:bodyPr wrap="none" lIns="0" tIns="0" rIns="0" bIns="0" rtlCol="0" anchor="t"/>
          <a:lstStyle/>
          <a:p>
            <a:pPr>
              <a:lnSpc>
                <a:spcPts val="2292"/>
              </a:lnSpc>
            </a:pPr>
            <a:r>
              <a:rPr lang="en-US" sz="1833" dirty="0">
                <a:solidFill>
                  <a:srgbClr val="49495A"/>
                </a:solidFill>
                <a:latin typeface="Libre Baskerville" pitchFamily="34" charset="0"/>
                <a:ea typeface="Libre Baskerville" pitchFamily="34" charset="-122"/>
                <a:cs typeface="Libre Baskerville" pitchFamily="34" charset="-120"/>
              </a:rPr>
              <a:t>Recursion Support</a:t>
            </a:r>
            <a:endParaRPr lang="en-US" sz="1833" dirty="0"/>
          </a:p>
        </p:txBody>
      </p:sp>
      <p:sp>
        <p:nvSpPr>
          <p:cNvPr id="15" name="Text 9"/>
          <p:cNvSpPr/>
          <p:nvPr/>
        </p:nvSpPr>
        <p:spPr>
          <a:xfrm>
            <a:off x="9026228" y="3499744"/>
            <a:ext cx="2506663" cy="1807369"/>
          </a:xfrm>
          <a:prstGeom prst="rect">
            <a:avLst/>
          </a:prstGeom>
          <a:noFill/>
          <a:ln/>
        </p:spPr>
        <p:txBody>
          <a:bodyPr wrap="square" lIns="0" tIns="0" rIns="0" bIns="0" rtlCol="0" anchor="t"/>
          <a:lstStyle/>
          <a:p>
            <a:pPr>
              <a:lnSpc>
                <a:spcPts val="2333"/>
              </a:lnSpc>
            </a:pPr>
            <a:r>
              <a:rPr lang="en-US" sz="1458" dirty="0">
                <a:solidFill>
                  <a:srgbClr val="49495A"/>
                </a:solidFill>
                <a:latin typeface="Open Sans" pitchFamily="34" charset="0"/>
                <a:ea typeface="Open Sans" pitchFamily="34" charset="-122"/>
                <a:cs typeface="Open Sans" pitchFamily="34" charset="-120"/>
              </a:rPr>
              <a:t>Stacks are essential for handling recursive functions, where each recursive call creates a new stack frame, preserving the state of each recursive call.</a:t>
            </a:r>
            <a:endParaRPr lang="en-US" sz="1458" dirty="0"/>
          </a:p>
        </p:txBody>
      </p:sp>
    </p:spTree>
    <p:extLst>
      <p:ext uri="{BB962C8B-B14F-4D97-AF65-F5344CB8AC3E}">
        <p14:creationId xmlns:p14="http://schemas.microsoft.com/office/powerpoint/2010/main" val="1057822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260997"/>
          </a:xfrm>
          <a:prstGeom prst="rect">
            <a:avLst/>
          </a:prstGeom>
        </p:spPr>
      </p:pic>
      <p:pic>
        <p:nvPicPr>
          <p:cNvPr id="3" name="Image 1" descr="preencoded.png"/>
          <p:cNvPicPr>
            <a:picLocks noChangeAspect="1"/>
          </p:cNvPicPr>
          <p:nvPr/>
        </p:nvPicPr>
        <p:blipFill>
          <a:blip r:embed="rId4"/>
          <a:stretch>
            <a:fillRect/>
          </a:stretch>
        </p:blipFill>
        <p:spPr>
          <a:xfrm>
            <a:off x="4866084" y="226020"/>
            <a:ext cx="2459832" cy="1808956"/>
          </a:xfrm>
          <a:prstGeom prst="rect">
            <a:avLst/>
          </a:prstGeom>
        </p:spPr>
      </p:pic>
      <p:sp>
        <p:nvSpPr>
          <p:cNvPr id="4" name="Text 0"/>
          <p:cNvSpPr/>
          <p:nvPr/>
        </p:nvSpPr>
        <p:spPr>
          <a:xfrm>
            <a:off x="633016" y="2795092"/>
            <a:ext cx="7568407" cy="565249"/>
          </a:xfrm>
          <a:prstGeom prst="rect">
            <a:avLst/>
          </a:prstGeom>
          <a:noFill/>
          <a:ln/>
        </p:spPr>
        <p:txBody>
          <a:bodyPr wrap="none" lIns="0" tIns="0" rIns="0" bIns="0" rtlCol="0" anchor="t"/>
          <a:lstStyle/>
          <a:p>
            <a:pPr>
              <a:lnSpc>
                <a:spcPts val="4416"/>
              </a:lnSpc>
            </a:pPr>
            <a:r>
              <a:rPr lang="en-US" sz="3542" dirty="0">
                <a:latin typeface="Libre Baskerville" pitchFamily="34" charset="0"/>
                <a:ea typeface="Libre Baskerville" pitchFamily="34" charset="-122"/>
                <a:cs typeface="Libre Baskerville" pitchFamily="34" charset="-120"/>
              </a:rPr>
              <a:t>Stack Overflow: A Potential Issue</a:t>
            </a:r>
            <a:endParaRPr lang="en-US" sz="3542" dirty="0"/>
          </a:p>
        </p:txBody>
      </p:sp>
      <p:sp>
        <p:nvSpPr>
          <p:cNvPr id="5" name="Text 1"/>
          <p:cNvSpPr/>
          <p:nvPr/>
        </p:nvSpPr>
        <p:spPr>
          <a:xfrm>
            <a:off x="633016" y="3631605"/>
            <a:ext cx="10925969" cy="867966"/>
          </a:xfrm>
          <a:prstGeom prst="rect">
            <a:avLst/>
          </a:prstGeom>
          <a:noFill/>
          <a:ln/>
        </p:spPr>
        <p:txBody>
          <a:bodyPr wrap="square" lIns="0" tIns="0" rIns="0" bIns="0" rtlCol="0" anchor="t"/>
          <a:lstStyle/>
          <a:p>
            <a:pPr>
              <a:lnSpc>
                <a:spcPts val="2250"/>
              </a:lnSpc>
            </a:pPr>
            <a:r>
              <a:rPr lang="en-US" sz="1417" dirty="0">
                <a:solidFill>
                  <a:srgbClr val="49495A"/>
                </a:solidFill>
                <a:latin typeface="Open Sans" pitchFamily="34" charset="0"/>
                <a:ea typeface="Open Sans" pitchFamily="34" charset="-122"/>
                <a:cs typeface="Open Sans" pitchFamily="34" charset="-120"/>
              </a:rPr>
              <a:t>While memory stacks offer numerous advantages, they are not without limitations. One potential issue is stack overflow, a condition that arises when the stack exceeds its allocated memory limit. This can occur when a program calls too many functions or if a recursive function calls itself too deeply, exceeding the available stack space.</a:t>
            </a:r>
            <a:endParaRPr lang="en-US" sz="1417" dirty="0"/>
          </a:p>
        </p:txBody>
      </p:sp>
      <p:sp>
        <p:nvSpPr>
          <p:cNvPr id="6" name="Shape 2"/>
          <p:cNvSpPr/>
          <p:nvPr/>
        </p:nvSpPr>
        <p:spPr>
          <a:xfrm>
            <a:off x="633016" y="4703069"/>
            <a:ext cx="5372596" cy="1620738"/>
          </a:xfrm>
          <a:prstGeom prst="roundRect">
            <a:avLst>
              <a:gd name="adj" fmla="val 1674"/>
            </a:avLst>
          </a:prstGeom>
          <a:solidFill>
            <a:srgbClr val="EAE8F3"/>
          </a:solidFill>
          <a:ln/>
        </p:spPr>
      </p:sp>
      <p:sp>
        <p:nvSpPr>
          <p:cNvPr id="7" name="Text 3"/>
          <p:cNvSpPr/>
          <p:nvPr/>
        </p:nvSpPr>
        <p:spPr>
          <a:xfrm>
            <a:off x="813892" y="4883944"/>
            <a:ext cx="2260997" cy="282575"/>
          </a:xfrm>
          <a:prstGeom prst="rect">
            <a:avLst/>
          </a:prstGeom>
          <a:noFill/>
          <a:ln/>
        </p:spPr>
        <p:txBody>
          <a:bodyPr wrap="none" lIns="0" tIns="0" rIns="0" bIns="0" rtlCol="0" anchor="t"/>
          <a:lstStyle/>
          <a:p>
            <a:pPr>
              <a:lnSpc>
                <a:spcPts val="2208"/>
              </a:lnSpc>
            </a:pPr>
            <a:r>
              <a:rPr lang="en-US" sz="1750" dirty="0">
                <a:solidFill>
                  <a:srgbClr val="49495A"/>
                </a:solidFill>
                <a:latin typeface="Libre Baskerville" pitchFamily="34" charset="0"/>
                <a:ea typeface="Libre Baskerville" pitchFamily="34" charset="-122"/>
                <a:cs typeface="Libre Baskerville" pitchFamily="34" charset="-120"/>
              </a:rPr>
              <a:t>Infinite Loops</a:t>
            </a:r>
            <a:endParaRPr lang="en-US" sz="1750" dirty="0"/>
          </a:p>
        </p:txBody>
      </p:sp>
      <p:sp>
        <p:nvSpPr>
          <p:cNvPr id="8" name="Text 4"/>
          <p:cNvSpPr/>
          <p:nvPr/>
        </p:nvSpPr>
        <p:spPr>
          <a:xfrm>
            <a:off x="813892" y="5274965"/>
            <a:ext cx="5010844" cy="867966"/>
          </a:xfrm>
          <a:prstGeom prst="rect">
            <a:avLst/>
          </a:prstGeom>
          <a:noFill/>
          <a:ln/>
        </p:spPr>
        <p:txBody>
          <a:bodyPr wrap="square" lIns="0" tIns="0" rIns="0" bIns="0" rtlCol="0" anchor="t"/>
          <a:lstStyle/>
          <a:p>
            <a:pPr>
              <a:lnSpc>
                <a:spcPts val="2250"/>
              </a:lnSpc>
            </a:pPr>
            <a:r>
              <a:rPr lang="en-US" sz="1417" dirty="0">
                <a:solidFill>
                  <a:srgbClr val="49495A"/>
                </a:solidFill>
                <a:latin typeface="Open Sans" pitchFamily="34" charset="0"/>
                <a:ea typeface="Open Sans" pitchFamily="34" charset="-122"/>
                <a:cs typeface="Open Sans" pitchFamily="34" charset="-120"/>
              </a:rPr>
              <a:t>A recursive function that lacks a proper exit condition can repeatedly call itself, leading to an uncontrolled growth of the stack.</a:t>
            </a:r>
            <a:endParaRPr lang="en-US" sz="1417" dirty="0"/>
          </a:p>
        </p:txBody>
      </p:sp>
      <p:sp>
        <p:nvSpPr>
          <p:cNvPr id="9" name="Shape 5"/>
          <p:cNvSpPr/>
          <p:nvPr/>
        </p:nvSpPr>
        <p:spPr>
          <a:xfrm>
            <a:off x="6186488" y="4703069"/>
            <a:ext cx="5372596" cy="1620738"/>
          </a:xfrm>
          <a:prstGeom prst="roundRect">
            <a:avLst>
              <a:gd name="adj" fmla="val 1674"/>
            </a:avLst>
          </a:prstGeom>
          <a:solidFill>
            <a:srgbClr val="EAE8F3"/>
          </a:solidFill>
          <a:ln/>
        </p:spPr>
      </p:sp>
      <p:sp>
        <p:nvSpPr>
          <p:cNvPr id="10" name="Text 6"/>
          <p:cNvSpPr/>
          <p:nvPr/>
        </p:nvSpPr>
        <p:spPr>
          <a:xfrm>
            <a:off x="6367364" y="4883944"/>
            <a:ext cx="2343844" cy="282575"/>
          </a:xfrm>
          <a:prstGeom prst="rect">
            <a:avLst/>
          </a:prstGeom>
          <a:noFill/>
          <a:ln/>
        </p:spPr>
        <p:txBody>
          <a:bodyPr wrap="none" lIns="0" tIns="0" rIns="0" bIns="0" rtlCol="0" anchor="t"/>
          <a:lstStyle/>
          <a:p>
            <a:pPr>
              <a:lnSpc>
                <a:spcPts val="2208"/>
              </a:lnSpc>
            </a:pPr>
            <a:r>
              <a:rPr lang="en-US" sz="1750" dirty="0">
                <a:solidFill>
                  <a:srgbClr val="49495A"/>
                </a:solidFill>
                <a:latin typeface="Libre Baskerville" pitchFamily="34" charset="0"/>
                <a:ea typeface="Libre Baskerville" pitchFamily="34" charset="-122"/>
                <a:cs typeface="Libre Baskerville" pitchFamily="34" charset="-120"/>
              </a:rPr>
              <a:t>Deep Function Calls</a:t>
            </a:r>
            <a:endParaRPr lang="en-US" sz="1750" dirty="0"/>
          </a:p>
        </p:txBody>
      </p:sp>
      <p:sp>
        <p:nvSpPr>
          <p:cNvPr id="11" name="Text 7"/>
          <p:cNvSpPr/>
          <p:nvPr/>
        </p:nvSpPr>
        <p:spPr>
          <a:xfrm>
            <a:off x="6367364" y="5274965"/>
            <a:ext cx="5010844" cy="867966"/>
          </a:xfrm>
          <a:prstGeom prst="rect">
            <a:avLst/>
          </a:prstGeom>
          <a:noFill/>
          <a:ln/>
        </p:spPr>
        <p:txBody>
          <a:bodyPr wrap="square" lIns="0" tIns="0" rIns="0" bIns="0" rtlCol="0" anchor="t"/>
          <a:lstStyle/>
          <a:p>
            <a:pPr>
              <a:lnSpc>
                <a:spcPts val="2250"/>
              </a:lnSpc>
            </a:pPr>
            <a:r>
              <a:rPr lang="en-US" sz="1417" dirty="0">
                <a:solidFill>
                  <a:srgbClr val="49495A"/>
                </a:solidFill>
                <a:latin typeface="Open Sans" pitchFamily="34" charset="0"/>
                <a:ea typeface="Open Sans" pitchFamily="34" charset="-122"/>
                <a:cs typeface="Open Sans" pitchFamily="34" charset="-120"/>
              </a:rPr>
              <a:t>Programs with deeply nested function calls can consume significant stack space, potentially leading to overflow if the depth of the nesting exceeds the stack's limit.</a:t>
            </a:r>
            <a:endParaRPr lang="en-US" sz="1417" dirty="0"/>
          </a:p>
        </p:txBody>
      </p:sp>
    </p:spTree>
    <p:extLst>
      <p:ext uri="{BB962C8B-B14F-4D97-AF65-F5344CB8AC3E}">
        <p14:creationId xmlns:p14="http://schemas.microsoft.com/office/powerpoint/2010/main" val="2652959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14171" y="2637532"/>
            <a:ext cx="4183658" cy="1582837"/>
          </a:xfrm>
          <a:prstGeom prst="rect">
            <a:avLst/>
          </a:prstGeom>
        </p:spPr>
      </p:pic>
      <p:sp>
        <p:nvSpPr>
          <p:cNvPr id="4" name="Text 0"/>
          <p:cNvSpPr/>
          <p:nvPr/>
        </p:nvSpPr>
        <p:spPr>
          <a:xfrm>
            <a:off x="543322" y="745927"/>
            <a:ext cx="6533357" cy="970359"/>
          </a:xfrm>
          <a:prstGeom prst="rect">
            <a:avLst/>
          </a:prstGeom>
          <a:noFill/>
          <a:ln/>
        </p:spPr>
        <p:txBody>
          <a:bodyPr wrap="square" lIns="0" tIns="0" rIns="0" bIns="0" rtlCol="0" anchor="t"/>
          <a:lstStyle/>
          <a:p>
            <a:pPr>
              <a:lnSpc>
                <a:spcPts val="3792"/>
              </a:lnSpc>
            </a:pPr>
            <a:r>
              <a:rPr lang="en-US" sz="3042" dirty="0">
                <a:latin typeface="Libre Baskerville" pitchFamily="34" charset="0"/>
                <a:ea typeface="Libre Baskerville" pitchFamily="34" charset="-122"/>
                <a:cs typeface="Libre Baskerville" pitchFamily="34" charset="-120"/>
              </a:rPr>
              <a:t>Stack vs. Heap: Understanding the Difference</a:t>
            </a:r>
            <a:endParaRPr lang="en-US" sz="3042" dirty="0"/>
          </a:p>
        </p:txBody>
      </p:sp>
      <p:sp>
        <p:nvSpPr>
          <p:cNvPr id="5" name="Text 1"/>
          <p:cNvSpPr/>
          <p:nvPr/>
        </p:nvSpPr>
        <p:spPr>
          <a:xfrm>
            <a:off x="543322" y="1949152"/>
            <a:ext cx="6533357" cy="745332"/>
          </a:xfrm>
          <a:prstGeom prst="rect">
            <a:avLst/>
          </a:prstGeom>
          <a:noFill/>
          <a:ln/>
        </p:spPr>
        <p:txBody>
          <a:bodyPr wrap="squar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The memory stack is just one aspect of memory management. It's important to understand the difference between the stack and the heap, two distinct areas of memory used for storing data.</a:t>
            </a:r>
            <a:endParaRPr lang="en-US" sz="1208" dirty="0"/>
          </a:p>
        </p:txBody>
      </p:sp>
      <p:sp>
        <p:nvSpPr>
          <p:cNvPr id="6" name="Shape 2"/>
          <p:cNvSpPr/>
          <p:nvPr/>
        </p:nvSpPr>
        <p:spPr>
          <a:xfrm>
            <a:off x="543322" y="2869109"/>
            <a:ext cx="6533357" cy="3242866"/>
          </a:xfrm>
          <a:prstGeom prst="roundRect">
            <a:avLst>
              <a:gd name="adj" fmla="val 718"/>
            </a:avLst>
          </a:prstGeom>
          <a:noFill/>
          <a:ln w="7620">
            <a:solidFill>
              <a:srgbClr val="000000">
                <a:alpha val="8000"/>
              </a:srgbClr>
            </a:solidFill>
            <a:prstDash val="solid"/>
          </a:ln>
        </p:spPr>
      </p:sp>
      <p:sp>
        <p:nvSpPr>
          <p:cNvPr id="7" name="Shape 3"/>
          <p:cNvSpPr/>
          <p:nvPr/>
        </p:nvSpPr>
        <p:spPr>
          <a:xfrm>
            <a:off x="549672" y="2875459"/>
            <a:ext cx="6519962" cy="447278"/>
          </a:xfrm>
          <a:prstGeom prst="rect">
            <a:avLst/>
          </a:prstGeom>
          <a:solidFill>
            <a:srgbClr val="FFFFFF">
              <a:alpha val="4000"/>
            </a:srgbClr>
          </a:solidFill>
          <a:ln/>
        </p:spPr>
      </p:sp>
      <p:sp>
        <p:nvSpPr>
          <p:cNvPr id="8" name="Text 4"/>
          <p:cNvSpPr/>
          <p:nvPr/>
        </p:nvSpPr>
        <p:spPr>
          <a:xfrm>
            <a:off x="705544" y="2974876"/>
            <a:ext cx="1859558"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Feature</a:t>
            </a:r>
            <a:endParaRPr lang="en-US" sz="1208" dirty="0"/>
          </a:p>
        </p:txBody>
      </p:sp>
      <p:sp>
        <p:nvSpPr>
          <p:cNvPr id="9" name="Text 5"/>
          <p:cNvSpPr/>
          <p:nvPr/>
        </p:nvSpPr>
        <p:spPr>
          <a:xfrm>
            <a:off x="2881809" y="2974876"/>
            <a:ext cx="1856383"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Stack</a:t>
            </a:r>
            <a:endParaRPr lang="en-US" sz="1208" dirty="0"/>
          </a:p>
        </p:txBody>
      </p:sp>
      <p:sp>
        <p:nvSpPr>
          <p:cNvPr id="10" name="Text 6"/>
          <p:cNvSpPr/>
          <p:nvPr/>
        </p:nvSpPr>
        <p:spPr>
          <a:xfrm>
            <a:off x="5054898" y="2974876"/>
            <a:ext cx="1859558"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Heap</a:t>
            </a:r>
            <a:endParaRPr lang="en-US" sz="1208" dirty="0"/>
          </a:p>
        </p:txBody>
      </p:sp>
      <p:sp>
        <p:nvSpPr>
          <p:cNvPr id="11" name="Shape 7"/>
          <p:cNvSpPr/>
          <p:nvPr/>
        </p:nvSpPr>
        <p:spPr>
          <a:xfrm>
            <a:off x="549672" y="3322737"/>
            <a:ext cx="6519962" cy="695722"/>
          </a:xfrm>
          <a:prstGeom prst="rect">
            <a:avLst/>
          </a:prstGeom>
          <a:solidFill>
            <a:srgbClr val="000000">
              <a:alpha val="4000"/>
            </a:srgbClr>
          </a:solidFill>
          <a:ln/>
        </p:spPr>
      </p:sp>
      <p:sp>
        <p:nvSpPr>
          <p:cNvPr id="12" name="Text 8"/>
          <p:cNvSpPr/>
          <p:nvPr/>
        </p:nvSpPr>
        <p:spPr>
          <a:xfrm>
            <a:off x="705544" y="3422155"/>
            <a:ext cx="1859558"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Allocation</a:t>
            </a:r>
            <a:endParaRPr lang="en-US" sz="1208" dirty="0"/>
          </a:p>
        </p:txBody>
      </p:sp>
      <p:sp>
        <p:nvSpPr>
          <p:cNvPr id="13" name="Text 9"/>
          <p:cNvSpPr/>
          <p:nvPr/>
        </p:nvSpPr>
        <p:spPr>
          <a:xfrm>
            <a:off x="2881809" y="3422155"/>
            <a:ext cx="1856383"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Automatic</a:t>
            </a:r>
            <a:endParaRPr lang="en-US" sz="1208" dirty="0"/>
          </a:p>
        </p:txBody>
      </p:sp>
      <p:sp>
        <p:nvSpPr>
          <p:cNvPr id="14" name="Text 10"/>
          <p:cNvSpPr/>
          <p:nvPr/>
        </p:nvSpPr>
        <p:spPr>
          <a:xfrm>
            <a:off x="5054898" y="3422154"/>
            <a:ext cx="1859558" cy="496888"/>
          </a:xfrm>
          <a:prstGeom prst="rect">
            <a:avLst/>
          </a:prstGeom>
          <a:noFill/>
          <a:ln/>
        </p:spPr>
        <p:txBody>
          <a:bodyPr wrap="squar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Manual (using dynamic memory allocation)</a:t>
            </a:r>
            <a:endParaRPr lang="en-US" sz="1208" dirty="0"/>
          </a:p>
        </p:txBody>
      </p:sp>
      <p:sp>
        <p:nvSpPr>
          <p:cNvPr id="15" name="Shape 11"/>
          <p:cNvSpPr/>
          <p:nvPr/>
        </p:nvSpPr>
        <p:spPr>
          <a:xfrm>
            <a:off x="549672" y="4018459"/>
            <a:ext cx="6519962" cy="944166"/>
          </a:xfrm>
          <a:prstGeom prst="rect">
            <a:avLst/>
          </a:prstGeom>
          <a:solidFill>
            <a:srgbClr val="FFFFFF">
              <a:alpha val="4000"/>
            </a:srgbClr>
          </a:solidFill>
          <a:ln/>
        </p:spPr>
      </p:sp>
      <p:sp>
        <p:nvSpPr>
          <p:cNvPr id="16" name="Text 12"/>
          <p:cNvSpPr/>
          <p:nvPr/>
        </p:nvSpPr>
        <p:spPr>
          <a:xfrm>
            <a:off x="705544" y="4117876"/>
            <a:ext cx="1859558"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Data Type</a:t>
            </a:r>
            <a:endParaRPr lang="en-US" sz="1208" dirty="0"/>
          </a:p>
        </p:txBody>
      </p:sp>
      <p:sp>
        <p:nvSpPr>
          <p:cNvPr id="17" name="Text 13"/>
          <p:cNvSpPr/>
          <p:nvPr/>
        </p:nvSpPr>
        <p:spPr>
          <a:xfrm>
            <a:off x="2881809" y="4117876"/>
            <a:ext cx="1856383" cy="745332"/>
          </a:xfrm>
          <a:prstGeom prst="rect">
            <a:avLst/>
          </a:prstGeom>
          <a:noFill/>
          <a:ln/>
        </p:spPr>
        <p:txBody>
          <a:bodyPr wrap="squar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Local variables, function parameters, return addresses</a:t>
            </a:r>
            <a:endParaRPr lang="en-US" sz="1208" dirty="0"/>
          </a:p>
        </p:txBody>
      </p:sp>
      <p:sp>
        <p:nvSpPr>
          <p:cNvPr id="18" name="Text 14"/>
          <p:cNvSpPr/>
          <p:nvPr/>
        </p:nvSpPr>
        <p:spPr>
          <a:xfrm>
            <a:off x="5054898" y="4117876"/>
            <a:ext cx="1859558" cy="745332"/>
          </a:xfrm>
          <a:prstGeom prst="rect">
            <a:avLst/>
          </a:prstGeom>
          <a:noFill/>
          <a:ln/>
        </p:spPr>
        <p:txBody>
          <a:bodyPr wrap="squar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Objects, dynamically allocated arrays, user-defined data structures</a:t>
            </a:r>
            <a:endParaRPr lang="en-US" sz="1208" dirty="0"/>
          </a:p>
        </p:txBody>
      </p:sp>
      <p:sp>
        <p:nvSpPr>
          <p:cNvPr id="19" name="Shape 15"/>
          <p:cNvSpPr/>
          <p:nvPr/>
        </p:nvSpPr>
        <p:spPr>
          <a:xfrm>
            <a:off x="549672" y="4962624"/>
            <a:ext cx="6519962" cy="447278"/>
          </a:xfrm>
          <a:prstGeom prst="rect">
            <a:avLst/>
          </a:prstGeom>
          <a:solidFill>
            <a:srgbClr val="000000">
              <a:alpha val="4000"/>
            </a:srgbClr>
          </a:solidFill>
          <a:ln/>
        </p:spPr>
      </p:sp>
      <p:sp>
        <p:nvSpPr>
          <p:cNvPr id="20" name="Text 16"/>
          <p:cNvSpPr/>
          <p:nvPr/>
        </p:nvSpPr>
        <p:spPr>
          <a:xfrm>
            <a:off x="705544" y="5062042"/>
            <a:ext cx="1859558"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Access Speed</a:t>
            </a:r>
            <a:endParaRPr lang="en-US" sz="1208" dirty="0"/>
          </a:p>
        </p:txBody>
      </p:sp>
      <p:sp>
        <p:nvSpPr>
          <p:cNvPr id="21" name="Text 17"/>
          <p:cNvSpPr/>
          <p:nvPr/>
        </p:nvSpPr>
        <p:spPr>
          <a:xfrm>
            <a:off x="2881809" y="5062042"/>
            <a:ext cx="1856383"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Faster</a:t>
            </a:r>
            <a:endParaRPr lang="en-US" sz="1208" dirty="0"/>
          </a:p>
        </p:txBody>
      </p:sp>
      <p:sp>
        <p:nvSpPr>
          <p:cNvPr id="22" name="Text 18"/>
          <p:cNvSpPr/>
          <p:nvPr/>
        </p:nvSpPr>
        <p:spPr>
          <a:xfrm>
            <a:off x="5054898" y="5062042"/>
            <a:ext cx="1859558"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Slower</a:t>
            </a:r>
            <a:endParaRPr lang="en-US" sz="1208" dirty="0"/>
          </a:p>
        </p:txBody>
      </p:sp>
      <p:sp>
        <p:nvSpPr>
          <p:cNvPr id="23" name="Shape 19"/>
          <p:cNvSpPr/>
          <p:nvPr/>
        </p:nvSpPr>
        <p:spPr>
          <a:xfrm>
            <a:off x="549672" y="5409902"/>
            <a:ext cx="6519962" cy="695722"/>
          </a:xfrm>
          <a:prstGeom prst="rect">
            <a:avLst/>
          </a:prstGeom>
          <a:solidFill>
            <a:srgbClr val="FFFFFF">
              <a:alpha val="4000"/>
            </a:srgbClr>
          </a:solidFill>
          <a:ln/>
        </p:spPr>
      </p:sp>
      <p:sp>
        <p:nvSpPr>
          <p:cNvPr id="24" name="Text 20"/>
          <p:cNvSpPr/>
          <p:nvPr/>
        </p:nvSpPr>
        <p:spPr>
          <a:xfrm>
            <a:off x="705544" y="5509320"/>
            <a:ext cx="1859558" cy="248444"/>
          </a:xfrm>
          <a:prstGeom prst="rect">
            <a:avLst/>
          </a:prstGeom>
          <a:noFill/>
          <a:ln/>
        </p:spPr>
        <p:txBody>
          <a:bodyPr wrap="non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Lifetime</a:t>
            </a:r>
            <a:endParaRPr lang="en-US" sz="1208" dirty="0"/>
          </a:p>
        </p:txBody>
      </p:sp>
      <p:sp>
        <p:nvSpPr>
          <p:cNvPr id="25" name="Text 21"/>
          <p:cNvSpPr/>
          <p:nvPr/>
        </p:nvSpPr>
        <p:spPr>
          <a:xfrm>
            <a:off x="2881809" y="5509319"/>
            <a:ext cx="1856383" cy="496888"/>
          </a:xfrm>
          <a:prstGeom prst="rect">
            <a:avLst/>
          </a:prstGeom>
          <a:noFill/>
          <a:ln/>
        </p:spPr>
        <p:txBody>
          <a:bodyPr wrap="squar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Short (function call lifetime)</a:t>
            </a:r>
            <a:endParaRPr lang="en-US" sz="1208" dirty="0"/>
          </a:p>
        </p:txBody>
      </p:sp>
      <p:sp>
        <p:nvSpPr>
          <p:cNvPr id="26" name="Text 22"/>
          <p:cNvSpPr/>
          <p:nvPr/>
        </p:nvSpPr>
        <p:spPr>
          <a:xfrm>
            <a:off x="5054898" y="5509319"/>
            <a:ext cx="1859558" cy="496888"/>
          </a:xfrm>
          <a:prstGeom prst="rect">
            <a:avLst/>
          </a:prstGeom>
          <a:noFill/>
          <a:ln/>
        </p:spPr>
        <p:txBody>
          <a:bodyPr wrap="square" lIns="0" tIns="0" rIns="0" bIns="0" rtlCol="0" anchor="t"/>
          <a:lstStyle/>
          <a:p>
            <a:pPr>
              <a:lnSpc>
                <a:spcPts val="1917"/>
              </a:lnSpc>
            </a:pPr>
            <a:r>
              <a:rPr lang="en-US" sz="1208" dirty="0">
                <a:solidFill>
                  <a:srgbClr val="49495A"/>
                </a:solidFill>
                <a:latin typeface="Open Sans" pitchFamily="34" charset="0"/>
                <a:ea typeface="Open Sans" pitchFamily="34" charset="-122"/>
                <a:cs typeface="Open Sans" pitchFamily="34" charset="-120"/>
              </a:rPr>
              <a:t>Longer (until explicitly deallocated)</a:t>
            </a:r>
            <a:endParaRPr lang="en-US" sz="1208" dirty="0"/>
          </a:p>
        </p:txBody>
      </p:sp>
    </p:spTree>
    <p:extLst>
      <p:ext uri="{BB962C8B-B14F-4D97-AF65-F5344CB8AC3E}">
        <p14:creationId xmlns:p14="http://schemas.microsoft.com/office/powerpoint/2010/main" val="64165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659507"/>
            <a:ext cx="9648031" cy="674985"/>
          </a:xfrm>
          <a:prstGeom prst="rect">
            <a:avLst/>
          </a:prstGeom>
          <a:noFill/>
          <a:ln/>
        </p:spPr>
        <p:txBody>
          <a:bodyPr wrap="none" lIns="0" tIns="0" rIns="0" bIns="0" rtlCol="0" anchor="t"/>
          <a:lstStyle/>
          <a:p>
            <a:pPr>
              <a:lnSpc>
                <a:spcPts val="5291"/>
              </a:lnSpc>
            </a:pPr>
            <a:r>
              <a:rPr lang="en-US" sz="4250" b="1" dirty="0">
                <a:solidFill>
                  <a:srgbClr val="000000"/>
                </a:solidFill>
                <a:latin typeface="Petrona Bold" pitchFamily="34" charset="0"/>
                <a:ea typeface="Petrona Bold" pitchFamily="34" charset="-122"/>
                <a:cs typeface="Petrona Bold" pitchFamily="34" charset="-120"/>
              </a:rPr>
              <a:t>Arrays: The Foundation of Data Storage</a:t>
            </a:r>
            <a:endParaRPr lang="en-US" sz="4250" dirty="0"/>
          </a:p>
        </p:txBody>
      </p:sp>
      <p:sp>
        <p:nvSpPr>
          <p:cNvPr id="3" name="Text 1"/>
          <p:cNvSpPr/>
          <p:nvPr/>
        </p:nvSpPr>
        <p:spPr>
          <a:xfrm>
            <a:off x="720031" y="1848744"/>
            <a:ext cx="2700338" cy="337543"/>
          </a:xfrm>
          <a:prstGeom prst="rect">
            <a:avLst/>
          </a:prstGeom>
          <a:noFill/>
          <a:ln/>
        </p:spPr>
        <p:txBody>
          <a:bodyPr wrap="none" lIns="0" tIns="0" rIns="0" bIns="0" rtlCol="0" anchor="t"/>
          <a:lstStyle/>
          <a:p>
            <a:pPr>
              <a:lnSpc>
                <a:spcPts val="2625"/>
              </a:lnSpc>
            </a:pPr>
            <a:r>
              <a:rPr lang="en-US" sz="2125" b="1" dirty="0">
                <a:solidFill>
                  <a:srgbClr val="000000"/>
                </a:solidFill>
                <a:latin typeface="Petrona Bold" pitchFamily="34" charset="0"/>
                <a:ea typeface="Petrona Bold" pitchFamily="34" charset="-122"/>
                <a:cs typeface="Petrona Bold" pitchFamily="34" charset="-120"/>
              </a:rPr>
              <a:t>Array Operations</a:t>
            </a:r>
            <a:endParaRPr lang="en-US" sz="2125" dirty="0"/>
          </a:p>
        </p:txBody>
      </p:sp>
      <p:sp>
        <p:nvSpPr>
          <p:cNvPr id="4" name="Text 2"/>
          <p:cNvSpPr/>
          <p:nvPr/>
        </p:nvSpPr>
        <p:spPr>
          <a:xfrm>
            <a:off x="720031" y="2391966"/>
            <a:ext cx="3249018" cy="2633663"/>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Arrays support a range of operations, including accessing elements by their index (O(1)), searching for a specific element (O(n)), inserting or deleting elements (O(n) due to shifting elements), and traversing the entire array.</a:t>
            </a:r>
            <a:endParaRPr lang="en-US" sz="1583" dirty="0"/>
          </a:p>
        </p:txBody>
      </p:sp>
      <p:sp>
        <p:nvSpPr>
          <p:cNvPr id="5" name="Text 3"/>
          <p:cNvSpPr/>
          <p:nvPr/>
        </p:nvSpPr>
        <p:spPr>
          <a:xfrm>
            <a:off x="4477246" y="1848744"/>
            <a:ext cx="2700338" cy="337543"/>
          </a:xfrm>
          <a:prstGeom prst="rect">
            <a:avLst/>
          </a:prstGeom>
          <a:noFill/>
          <a:ln/>
        </p:spPr>
        <p:txBody>
          <a:bodyPr wrap="none" lIns="0" tIns="0" rIns="0" bIns="0" rtlCol="0" anchor="t"/>
          <a:lstStyle/>
          <a:p>
            <a:pPr>
              <a:lnSpc>
                <a:spcPts val="2625"/>
              </a:lnSpc>
            </a:pPr>
            <a:r>
              <a:rPr lang="en-US" sz="2125" b="1" dirty="0">
                <a:solidFill>
                  <a:srgbClr val="000000"/>
                </a:solidFill>
                <a:latin typeface="Petrona Bold" pitchFamily="34" charset="0"/>
                <a:ea typeface="Petrona Bold" pitchFamily="34" charset="-122"/>
                <a:cs typeface="Petrona Bold" pitchFamily="34" charset="-120"/>
              </a:rPr>
              <a:t>Advantages</a:t>
            </a:r>
            <a:endParaRPr lang="en-US" sz="2125" dirty="0"/>
          </a:p>
        </p:txBody>
      </p:sp>
      <p:sp>
        <p:nvSpPr>
          <p:cNvPr id="6" name="Text 4"/>
          <p:cNvSpPr/>
          <p:nvPr/>
        </p:nvSpPr>
        <p:spPr>
          <a:xfrm>
            <a:off x="4477246" y="2391966"/>
            <a:ext cx="3249018" cy="3621286"/>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Arrays are simple to implement and efficient for accessing elements by their index, making them suitable for applications that require rapid data access. They provide contiguous memory allocation, minimizing memory fragmentation. Arrays are often the foundation for implementing other data structures.</a:t>
            </a:r>
            <a:endParaRPr lang="en-US" sz="1583" dirty="0"/>
          </a:p>
        </p:txBody>
      </p:sp>
      <p:sp>
        <p:nvSpPr>
          <p:cNvPr id="7" name="Text 5"/>
          <p:cNvSpPr/>
          <p:nvPr/>
        </p:nvSpPr>
        <p:spPr>
          <a:xfrm>
            <a:off x="8234462" y="1848744"/>
            <a:ext cx="2700338" cy="337543"/>
          </a:xfrm>
          <a:prstGeom prst="rect">
            <a:avLst/>
          </a:prstGeom>
          <a:noFill/>
          <a:ln/>
        </p:spPr>
        <p:txBody>
          <a:bodyPr wrap="none" lIns="0" tIns="0" rIns="0" bIns="0" rtlCol="0" anchor="t"/>
          <a:lstStyle/>
          <a:p>
            <a:pPr>
              <a:lnSpc>
                <a:spcPts val="2625"/>
              </a:lnSpc>
            </a:pPr>
            <a:r>
              <a:rPr lang="en-US" sz="2125" b="1" dirty="0">
                <a:solidFill>
                  <a:srgbClr val="000000"/>
                </a:solidFill>
                <a:latin typeface="Petrona Bold" pitchFamily="34" charset="0"/>
                <a:ea typeface="Petrona Bold" pitchFamily="34" charset="-122"/>
                <a:cs typeface="Petrona Bold" pitchFamily="34" charset="-120"/>
              </a:rPr>
              <a:t>Disadvantages</a:t>
            </a:r>
            <a:endParaRPr lang="en-US" sz="2125" dirty="0"/>
          </a:p>
        </p:txBody>
      </p:sp>
      <p:sp>
        <p:nvSpPr>
          <p:cNvPr id="8" name="Text 6"/>
          <p:cNvSpPr/>
          <p:nvPr/>
        </p:nvSpPr>
        <p:spPr>
          <a:xfrm>
            <a:off x="8234462" y="2391966"/>
            <a:ext cx="3249018" cy="2962870"/>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Inserting or deleting elements can be time-consuming, as it requires shifting elements. The size of an array is fixed at creation, so dynamic resizing can be inefficient. Arrays are not suitable for applications that require frequent insertions or deletions at arbitrary positions.</a:t>
            </a:r>
            <a:endParaRPr lang="en-US" sz="1583" dirty="0"/>
          </a:p>
        </p:txBody>
      </p:sp>
    </p:spTree>
    <p:extLst>
      <p:ext uri="{BB962C8B-B14F-4D97-AF65-F5344CB8AC3E}">
        <p14:creationId xmlns:p14="http://schemas.microsoft.com/office/powerpoint/2010/main" val="422277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3542" y="434876"/>
            <a:ext cx="6970514" cy="494208"/>
          </a:xfrm>
          <a:prstGeom prst="rect">
            <a:avLst/>
          </a:prstGeom>
          <a:noFill/>
          <a:ln/>
        </p:spPr>
        <p:txBody>
          <a:bodyPr wrap="none" lIns="0" tIns="0" rIns="0" bIns="0" rtlCol="0" anchor="t"/>
          <a:lstStyle/>
          <a:p>
            <a:pPr>
              <a:lnSpc>
                <a:spcPts val="3875"/>
              </a:lnSpc>
            </a:pPr>
            <a:r>
              <a:rPr lang="en-US" sz="3083" dirty="0">
                <a:latin typeface="Libre Baskerville" pitchFamily="34" charset="0"/>
                <a:ea typeface="Libre Baskerville" pitchFamily="34" charset="-122"/>
                <a:cs typeface="Libre Baskerville" pitchFamily="34" charset="-120"/>
              </a:rPr>
              <a:t>Memory Management Techniques</a:t>
            </a:r>
            <a:endParaRPr lang="en-US" sz="3083" dirty="0"/>
          </a:p>
        </p:txBody>
      </p:sp>
      <p:sp>
        <p:nvSpPr>
          <p:cNvPr id="3" name="Text 1"/>
          <p:cNvSpPr/>
          <p:nvPr/>
        </p:nvSpPr>
        <p:spPr>
          <a:xfrm>
            <a:off x="553542" y="1245395"/>
            <a:ext cx="11084918" cy="506016"/>
          </a:xfrm>
          <a:prstGeom prst="rect">
            <a:avLst/>
          </a:prstGeom>
          <a:noFill/>
          <a:ln/>
        </p:spPr>
        <p:txBody>
          <a:bodyPr wrap="square" lIns="0" tIns="0" rIns="0" bIns="0" rtlCol="0" anchor="t"/>
          <a:lstStyle/>
          <a:p>
            <a:pPr>
              <a:lnSpc>
                <a:spcPts val="1958"/>
              </a:lnSpc>
            </a:pPr>
            <a:r>
              <a:rPr lang="en-US" sz="1208" dirty="0">
                <a:solidFill>
                  <a:srgbClr val="49495A"/>
                </a:solidFill>
                <a:latin typeface="Open Sans" pitchFamily="34" charset="0"/>
                <a:ea typeface="Open Sans" pitchFamily="34" charset="-122"/>
                <a:cs typeface="Open Sans" pitchFamily="34" charset="-120"/>
              </a:rPr>
              <a:t>Understanding the memory stack is a crucial step in mastering memory management techniques. It helps you write efficient and reliable code, optimizing the use of memory resources and minimizing potential errors related to memory allocation and deallocation.</a:t>
            </a:r>
            <a:endParaRPr lang="en-US" sz="1208" dirty="0"/>
          </a:p>
        </p:txBody>
      </p:sp>
      <p:pic>
        <p:nvPicPr>
          <p:cNvPr id="4" name="Image 0" descr="preencoded.png"/>
          <p:cNvPicPr>
            <a:picLocks noChangeAspect="1"/>
          </p:cNvPicPr>
          <p:nvPr/>
        </p:nvPicPr>
        <p:blipFill>
          <a:blip r:embed="rId3"/>
          <a:stretch>
            <a:fillRect/>
          </a:stretch>
        </p:blipFill>
        <p:spPr>
          <a:xfrm>
            <a:off x="553542" y="1929309"/>
            <a:ext cx="5423793" cy="3352106"/>
          </a:xfrm>
          <a:prstGeom prst="rect">
            <a:avLst/>
          </a:prstGeom>
        </p:spPr>
      </p:pic>
      <p:sp>
        <p:nvSpPr>
          <p:cNvPr id="5" name="Text 2"/>
          <p:cNvSpPr/>
          <p:nvPr/>
        </p:nvSpPr>
        <p:spPr>
          <a:xfrm>
            <a:off x="553542" y="5479058"/>
            <a:ext cx="2950667" cy="247154"/>
          </a:xfrm>
          <a:prstGeom prst="rect">
            <a:avLst/>
          </a:prstGeom>
          <a:noFill/>
          <a:ln/>
        </p:spPr>
        <p:txBody>
          <a:bodyPr wrap="none" lIns="0" tIns="0" rIns="0" bIns="0" rtlCol="0" anchor="t"/>
          <a:lstStyle/>
          <a:p>
            <a:pPr>
              <a:lnSpc>
                <a:spcPts val="1917"/>
              </a:lnSpc>
            </a:pPr>
            <a:r>
              <a:rPr lang="en-US" sz="1542" dirty="0">
                <a:solidFill>
                  <a:srgbClr val="49495A"/>
                </a:solidFill>
                <a:latin typeface="Libre Baskerville" pitchFamily="34" charset="0"/>
                <a:ea typeface="Libre Baskerville" pitchFamily="34" charset="-122"/>
                <a:cs typeface="Libre Baskerville" pitchFamily="34" charset="-120"/>
              </a:rPr>
              <a:t>Dynamic Memory Allocation</a:t>
            </a:r>
            <a:endParaRPr lang="en-US" sz="1542" dirty="0"/>
          </a:p>
        </p:txBody>
      </p:sp>
      <p:sp>
        <p:nvSpPr>
          <p:cNvPr id="6" name="Text 3"/>
          <p:cNvSpPr/>
          <p:nvPr/>
        </p:nvSpPr>
        <p:spPr>
          <a:xfrm>
            <a:off x="553542" y="5821065"/>
            <a:ext cx="5423793" cy="759023"/>
          </a:xfrm>
          <a:prstGeom prst="rect">
            <a:avLst/>
          </a:prstGeom>
          <a:noFill/>
          <a:ln/>
        </p:spPr>
        <p:txBody>
          <a:bodyPr wrap="square" lIns="0" tIns="0" rIns="0" bIns="0" rtlCol="0" anchor="t"/>
          <a:lstStyle/>
          <a:p>
            <a:pPr>
              <a:lnSpc>
                <a:spcPts val="1958"/>
              </a:lnSpc>
            </a:pPr>
            <a:r>
              <a:rPr lang="en-US" sz="1208" dirty="0">
                <a:solidFill>
                  <a:srgbClr val="49495A"/>
                </a:solidFill>
                <a:latin typeface="Open Sans" pitchFamily="34" charset="0"/>
                <a:ea typeface="Open Sans" pitchFamily="34" charset="-122"/>
                <a:cs typeface="Open Sans" pitchFamily="34" charset="-120"/>
              </a:rPr>
              <a:t>A technique that allows programs to request memory dynamically during execution, enabling flexible allocation of memory for data structures of varying sizes.</a:t>
            </a:r>
            <a:endParaRPr lang="en-US" sz="1208" dirty="0"/>
          </a:p>
        </p:txBody>
      </p:sp>
      <p:pic>
        <p:nvPicPr>
          <p:cNvPr id="7" name="Image 1" descr="preencoded.png"/>
          <p:cNvPicPr>
            <a:picLocks noChangeAspect="1"/>
          </p:cNvPicPr>
          <p:nvPr/>
        </p:nvPicPr>
        <p:blipFill>
          <a:blip r:embed="rId4"/>
          <a:stretch>
            <a:fillRect/>
          </a:stretch>
        </p:blipFill>
        <p:spPr>
          <a:xfrm>
            <a:off x="6214567" y="1929308"/>
            <a:ext cx="5423893" cy="3352205"/>
          </a:xfrm>
          <a:prstGeom prst="rect">
            <a:avLst/>
          </a:prstGeom>
        </p:spPr>
      </p:pic>
      <p:sp>
        <p:nvSpPr>
          <p:cNvPr id="8" name="Text 4"/>
          <p:cNvSpPr/>
          <p:nvPr/>
        </p:nvSpPr>
        <p:spPr>
          <a:xfrm>
            <a:off x="6214567" y="5479157"/>
            <a:ext cx="1976933" cy="247154"/>
          </a:xfrm>
          <a:prstGeom prst="rect">
            <a:avLst/>
          </a:prstGeom>
          <a:noFill/>
          <a:ln/>
        </p:spPr>
        <p:txBody>
          <a:bodyPr wrap="none" lIns="0" tIns="0" rIns="0" bIns="0" rtlCol="0" anchor="t"/>
          <a:lstStyle/>
          <a:p>
            <a:pPr>
              <a:lnSpc>
                <a:spcPts val="1917"/>
              </a:lnSpc>
            </a:pPr>
            <a:r>
              <a:rPr lang="en-US" sz="1542" dirty="0">
                <a:solidFill>
                  <a:srgbClr val="49495A"/>
                </a:solidFill>
                <a:latin typeface="Libre Baskerville" pitchFamily="34" charset="0"/>
                <a:ea typeface="Libre Baskerville" pitchFamily="34" charset="-122"/>
                <a:cs typeface="Libre Baskerville" pitchFamily="34" charset="-120"/>
              </a:rPr>
              <a:t>Garbage Collection</a:t>
            </a:r>
            <a:endParaRPr lang="en-US" sz="1542" dirty="0"/>
          </a:p>
        </p:txBody>
      </p:sp>
      <p:sp>
        <p:nvSpPr>
          <p:cNvPr id="9" name="Text 5"/>
          <p:cNvSpPr/>
          <p:nvPr/>
        </p:nvSpPr>
        <p:spPr>
          <a:xfrm>
            <a:off x="6214567" y="5821165"/>
            <a:ext cx="5423893" cy="506016"/>
          </a:xfrm>
          <a:prstGeom prst="rect">
            <a:avLst/>
          </a:prstGeom>
          <a:noFill/>
          <a:ln/>
        </p:spPr>
        <p:txBody>
          <a:bodyPr wrap="square" lIns="0" tIns="0" rIns="0" bIns="0" rtlCol="0" anchor="t"/>
          <a:lstStyle/>
          <a:p>
            <a:pPr>
              <a:lnSpc>
                <a:spcPts val="1958"/>
              </a:lnSpc>
            </a:pPr>
            <a:r>
              <a:rPr lang="en-US" sz="1208" dirty="0">
                <a:solidFill>
                  <a:srgbClr val="49495A"/>
                </a:solidFill>
                <a:latin typeface="Open Sans" pitchFamily="34" charset="0"/>
                <a:ea typeface="Open Sans" pitchFamily="34" charset="-122"/>
                <a:cs typeface="Open Sans" pitchFamily="34" charset="-120"/>
              </a:rPr>
              <a:t>A process that automatically identifies and reclaims unused memory, simplifying memory management and reducing the risk of memory leaks.</a:t>
            </a:r>
            <a:endParaRPr lang="en-US" sz="1208" dirty="0"/>
          </a:p>
        </p:txBody>
      </p:sp>
    </p:spTree>
    <p:extLst>
      <p:ext uri="{BB962C8B-B14F-4D97-AF65-F5344CB8AC3E}">
        <p14:creationId xmlns:p14="http://schemas.microsoft.com/office/powerpoint/2010/main" val="145257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56042" y="1854597"/>
            <a:ext cx="4099918" cy="3148707"/>
          </a:xfrm>
          <a:prstGeom prst="rect">
            <a:avLst/>
          </a:prstGeom>
        </p:spPr>
      </p:pic>
      <p:sp>
        <p:nvSpPr>
          <p:cNvPr id="4" name="Text 0"/>
          <p:cNvSpPr/>
          <p:nvPr/>
        </p:nvSpPr>
        <p:spPr>
          <a:xfrm>
            <a:off x="660698" y="671612"/>
            <a:ext cx="6298605" cy="3419475"/>
          </a:xfrm>
          <a:prstGeom prst="rect">
            <a:avLst/>
          </a:prstGeom>
          <a:noFill/>
          <a:ln/>
        </p:spPr>
        <p:txBody>
          <a:bodyPr wrap="square" lIns="0" tIns="0" rIns="0" bIns="0" rtlCol="0" anchor="t"/>
          <a:lstStyle/>
          <a:p>
            <a:pPr>
              <a:lnSpc>
                <a:spcPts val="6708"/>
              </a:lnSpc>
            </a:pPr>
            <a:r>
              <a:rPr lang="en-US" sz="5375" b="1" dirty="0">
                <a:solidFill>
                  <a:srgbClr val="000000"/>
                </a:solidFill>
                <a:latin typeface="Petrona Bold" pitchFamily="34" charset="0"/>
                <a:ea typeface="Petrona Bold" pitchFamily="34" charset="-122"/>
                <a:cs typeface="Petrona Bold" pitchFamily="34" charset="-120"/>
              </a:rPr>
              <a:t>FIFO (First In, First Out) Queue: A Fundamental Data Structure</a:t>
            </a:r>
            <a:endParaRPr lang="en-US" sz="5375" dirty="0"/>
          </a:p>
        </p:txBody>
      </p:sp>
      <p:sp>
        <p:nvSpPr>
          <p:cNvPr id="5" name="Text 1"/>
          <p:cNvSpPr/>
          <p:nvPr/>
        </p:nvSpPr>
        <p:spPr>
          <a:xfrm>
            <a:off x="660698" y="4374257"/>
            <a:ext cx="6298605" cy="1812132"/>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In the realm of computer science, data structures play a vital role in organizing and managing information efficiently. One such fundamental data structure is the FIFO queue, which follows a simple yet powerful principle: the first element added is the first one to be removed. This concept of "first in, first out" is ubiquitous in real-world scenarios, from task scheduling to customer service lines.</a:t>
            </a:r>
            <a:endParaRPr lang="en-US" sz="1458" dirty="0"/>
          </a:p>
        </p:txBody>
      </p:sp>
    </p:spTree>
    <p:extLst>
      <p:ext uri="{BB962C8B-B14F-4D97-AF65-F5344CB8AC3E}">
        <p14:creationId xmlns:p14="http://schemas.microsoft.com/office/powerpoint/2010/main" val="1605191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613271"/>
            <a:ext cx="10708680" cy="674985"/>
          </a:xfrm>
          <a:prstGeom prst="rect">
            <a:avLst/>
          </a:prstGeom>
          <a:noFill/>
          <a:ln/>
        </p:spPr>
        <p:txBody>
          <a:bodyPr wrap="none" lIns="0" tIns="0" rIns="0" bIns="0" rtlCol="0" anchor="t"/>
          <a:lstStyle/>
          <a:p>
            <a:pPr>
              <a:lnSpc>
                <a:spcPts val="5291"/>
              </a:lnSpc>
            </a:pPr>
            <a:r>
              <a:rPr lang="en-US" sz="4250" b="1" dirty="0">
                <a:solidFill>
                  <a:srgbClr val="000000"/>
                </a:solidFill>
                <a:latin typeface="Petrona Bold" pitchFamily="34" charset="0"/>
                <a:ea typeface="Petrona Bold" pitchFamily="34" charset="-122"/>
                <a:cs typeface="Petrona Bold" pitchFamily="34" charset="-120"/>
              </a:rPr>
              <a:t>The FIFO Principle: A Foundation for Order</a:t>
            </a:r>
            <a:endParaRPr lang="en-US" sz="4250" dirty="0"/>
          </a:p>
        </p:txBody>
      </p:sp>
      <p:sp>
        <p:nvSpPr>
          <p:cNvPr id="3" name="Text 1"/>
          <p:cNvSpPr/>
          <p:nvPr/>
        </p:nvSpPr>
        <p:spPr>
          <a:xfrm>
            <a:off x="720031" y="1699717"/>
            <a:ext cx="10751939" cy="1316832"/>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The FIFO principle is based on the concept of a queue, where elements are added and removed in a specific sequence. Imagine a line of people waiting to buy tickets at a movie theater. The first person in line is the first one to get their ticket, followed by the next person in line, and so on. This orderly process of adding and removing elements is the essence of a FIFO queue.</a:t>
            </a:r>
            <a:endParaRPr lang="en-US" sz="1583" dirty="0"/>
          </a:p>
        </p:txBody>
      </p:sp>
      <p:sp>
        <p:nvSpPr>
          <p:cNvPr id="4" name="Shape 2"/>
          <p:cNvSpPr/>
          <p:nvPr/>
        </p:nvSpPr>
        <p:spPr>
          <a:xfrm>
            <a:off x="720031" y="3479305"/>
            <a:ext cx="462856" cy="462856"/>
          </a:xfrm>
          <a:prstGeom prst="roundRect">
            <a:avLst>
              <a:gd name="adj" fmla="val 18669"/>
            </a:avLst>
          </a:prstGeom>
          <a:solidFill>
            <a:srgbClr val="CCEEFF"/>
          </a:solidFill>
          <a:ln w="15240">
            <a:solidFill>
              <a:srgbClr val="B2D4E5"/>
            </a:solidFill>
            <a:prstDash val="solid"/>
          </a:ln>
        </p:spPr>
      </p:sp>
      <p:sp>
        <p:nvSpPr>
          <p:cNvPr id="5" name="Text 3"/>
          <p:cNvSpPr/>
          <p:nvPr/>
        </p:nvSpPr>
        <p:spPr>
          <a:xfrm>
            <a:off x="882055" y="3548658"/>
            <a:ext cx="138708" cy="324048"/>
          </a:xfrm>
          <a:prstGeom prst="rect">
            <a:avLst/>
          </a:prstGeom>
          <a:noFill/>
          <a:ln/>
        </p:spPr>
        <p:txBody>
          <a:bodyPr wrap="none" lIns="0" tIns="0" rIns="0" bIns="0" rtlCol="0" anchor="t"/>
          <a:lstStyle/>
          <a:p>
            <a:pPr algn="ctr">
              <a:lnSpc>
                <a:spcPts val="2542"/>
              </a:lnSpc>
            </a:pPr>
            <a:r>
              <a:rPr lang="en-US" sz="2542" b="1" dirty="0">
                <a:solidFill>
                  <a:srgbClr val="272525"/>
                </a:solidFill>
                <a:latin typeface="Petrona Bold" pitchFamily="34" charset="0"/>
                <a:ea typeface="Petrona Bold" pitchFamily="34" charset="-122"/>
                <a:cs typeface="Petrona Bold" pitchFamily="34" charset="-120"/>
              </a:rPr>
              <a:t>1</a:t>
            </a:r>
            <a:endParaRPr lang="en-US" sz="2542" dirty="0"/>
          </a:p>
        </p:txBody>
      </p:sp>
      <p:sp>
        <p:nvSpPr>
          <p:cNvPr id="6" name="Text 4"/>
          <p:cNvSpPr/>
          <p:nvPr/>
        </p:nvSpPr>
        <p:spPr>
          <a:xfrm>
            <a:off x="1388567" y="3479304"/>
            <a:ext cx="2700338" cy="337543"/>
          </a:xfrm>
          <a:prstGeom prst="rect">
            <a:avLst/>
          </a:prstGeom>
          <a:noFill/>
          <a:ln/>
        </p:spPr>
        <p:txBody>
          <a:bodyPr wrap="none" lIns="0" tIns="0" rIns="0" bIns="0" rtlCol="0" anchor="t"/>
          <a:lstStyle/>
          <a:p>
            <a:pPr>
              <a:lnSpc>
                <a:spcPts val="2625"/>
              </a:lnSpc>
            </a:pPr>
            <a:r>
              <a:rPr lang="en-US" sz="2125" b="1" dirty="0">
                <a:solidFill>
                  <a:srgbClr val="272525"/>
                </a:solidFill>
                <a:latin typeface="Petrona Bold" pitchFamily="34" charset="0"/>
                <a:ea typeface="Petrona Bold" pitchFamily="34" charset="-122"/>
                <a:cs typeface="Petrona Bold" pitchFamily="34" charset="-120"/>
              </a:rPr>
              <a:t>Orderly Processing</a:t>
            </a:r>
            <a:endParaRPr lang="en-US" sz="2125" dirty="0"/>
          </a:p>
        </p:txBody>
      </p:sp>
      <p:sp>
        <p:nvSpPr>
          <p:cNvPr id="7" name="Text 5"/>
          <p:cNvSpPr/>
          <p:nvPr/>
        </p:nvSpPr>
        <p:spPr>
          <a:xfrm>
            <a:off x="1388567" y="3940274"/>
            <a:ext cx="2778323" cy="1975247"/>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FIFO queues ensure that elements are processed in the order they were received. This is crucial for applications where fairness and order are paramount.</a:t>
            </a:r>
            <a:endParaRPr lang="en-US" sz="1583" dirty="0"/>
          </a:p>
        </p:txBody>
      </p:sp>
      <p:sp>
        <p:nvSpPr>
          <p:cNvPr id="8" name="Shape 6"/>
          <p:cNvSpPr/>
          <p:nvPr/>
        </p:nvSpPr>
        <p:spPr>
          <a:xfrm>
            <a:off x="4372570" y="3479305"/>
            <a:ext cx="462856" cy="462856"/>
          </a:xfrm>
          <a:prstGeom prst="roundRect">
            <a:avLst>
              <a:gd name="adj" fmla="val 18669"/>
            </a:avLst>
          </a:prstGeom>
          <a:solidFill>
            <a:srgbClr val="CCEEFF"/>
          </a:solidFill>
          <a:ln w="15240">
            <a:solidFill>
              <a:srgbClr val="B2D4E5"/>
            </a:solidFill>
            <a:prstDash val="solid"/>
          </a:ln>
        </p:spPr>
      </p:sp>
      <p:sp>
        <p:nvSpPr>
          <p:cNvPr id="9" name="Text 7"/>
          <p:cNvSpPr/>
          <p:nvPr/>
        </p:nvSpPr>
        <p:spPr>
          <a:xfrm>
            <a:off x="4512072" y="3548658"/>
            <a:ext cx="183753" cy="324048"/>
          </a:xfrm>
          <a:prstGeom prst="rect">
            <a:avLst/>
          </a:prstGeom>
          <a:noFill/>
          <a:ln/>
        </p:spPr>
        <p:txBody>
          <a:bodyPr wrap="none" lIns="0" tIns="0" rIns="0" bIns="0" rtlCol="0" anchor="t"/>
          <a:lstStyle/>
          <a:p>
            <a:pPr algn="ctr">
              <a:lnSpc>
                <a:spcPts val="2542"/>
              </a:lnSpc>
            </a:pPr>
            <a:r>
              <a:rPr lang="en-US" sz="2542" b="1" dirty="0">
                <a:solidFill>
                  <a:srgbClr val="272525"/>
                </a:solidFill>
                <a:latin typeface="Petrona Bold" pitchFamily="34" charset="0"/>
                <a:ea typeface="Petrona Bold" pitchFamily="34" charset="-122"/>
                <a:cs typeface="Petrona Bold" pitchFamily="34" charset="-120"/>
              </a:rPr>
              <a:t>2</a:t>
            </a:r>
            <a:endParaRPr lang="en-US" sz="2542" dirty="0"/>
          </a:p>
        </p:txBody>
      </p:sp>
      <p:sp>
        <p:nvSpPr>
          <p:cNvPr id="10" name="Text 8"/>
          <p:cNvSpPr/>
          <p:nvPr/>
        </p:nvSpPr>
        <p:spPr>
          <a:xfrm>
            <a:off x="5041107" y="3479304"/>
            <a:ext cx="2700338" cy="337543"/>
          </a:xfrm>
          <a:prstGeom prst="rect">
            <a:avLst/>
          </a:prstGeom>
          <a:noFill/>
          <a:ln/>
        </p:spPr>
        <p:txBody>
          <a:bodyPr wrap="none" lIns="0" tIns="0" rIns="0" bIns="0" rtlCol="0" anchor="t"/>
          <a:lstStyle/>
          <a:p>
            <a:pPr>
              <a:lnSpc>
                <a:spcPts val="2625"/>
              </a:lnSpc>
            </a:pPr>
            <a:r>
              <a:rPr lang="en-US" sz="2125" b="1" dirty="0">
                <a:solidFill>
                  <a:srgbClr val="272525"/>
                </a:solidFill>
                <a:latin typeface="Petrona Bold" pitchFamily="34" charset="0"/>
                <a:ea typeface="Petrona Bold" pitchFamily="34" charset="-122"/>
                <a:cs typeface="Petrona Bold" pitchFamily="34" charset="-120"/>
              </a:rPr>
              <a:t>Real-World Examples</a:t>
            </a:r>
            <a:endParaRPr lang="en-US" sz="2125" dirty="0"/>
          </a:p>
        </p:txBody>
      </p:sp>
      <p:sp>
        <p:nvSpPr>
          <p:cNvPr id="11" name="Text 9"/>
          <p:cNvSpPr/>
          <p:nvPr/>
        </p:nvSpPr>
        <p:spPr>
          <a:xfrm>
            <a:off x="5041107" y="3940274"/>
            <a:ext cx="2778323" cy="1975247"/>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From managing customer service calls to processing tasks in a multi-tasking operating system, FIFO queues find widespread use in various applications.</a:t>
            </a:r>
            <a:endParaRPr lang="en-US" sz="1583" dirty="0"/>
          </a:p>
        </p:txBody>
      </p:sp>
      <p:sp>
        <p:nvSpPr>
          <p:cNvPr id="12" name="Shape 10"/>
          <p:cNvSpPr/>
          <p:nvPr/>
        </p:nvSpPr>
        <p:spPr>
          <a:xfrm>
            <a:off x="8025110" y="3479305"/>
            <a:ext cx="462856" cy="462856"/>
          </a:xfrm>
          <a:prstGeom prst="roundRect">
            <a:avLst>
              <a:gd name="adj" fmla="val 18669"/>
            </a:avLst>
          </a:prstGeom>
          <a:solidFill>
            <a:srgbClr val="CCEEFF"/>
          </a:solidFill>
          <a:ln w="15240">
            <a:solidFill>
              <a:srgbClr val="B2D4E5"/>
            </a:solidFill>
            <a:prstDash val="solid"/>
          </a:ln>
        </p:spPr>
      </p:sp>
      <p:sp>
        <p:nvSpPr>
          <p:cNvPr id="13" name="Text 11"/>
          <p:cNvSpPr/>
          <p:nvPr/>
        </p:nvSpPr>
        <p:spPr>
          <a:xfrm>
            <a:off x="8164810" y="3548658"/>
            <a:ext cx="183357" cy="324048"/>
          </a:xfrm>
          <a:prstGeom prst="rect">
            <a:avLst/>
          </a:prstGeom>
          <a:noFill/>
          <a:ln/>
        </p:spPr>
        <p:txBody>
          <a:bodyPr wrap="none" lIns="0" tIns="0" rIns="0" bIns="0" rtlCol="0" anchor="t"/>
          <a:lstStyle/>
          <a:p>
            <a:pPr algn="ctr">
              <a:lnSpc>
                <a:spcPts val="2542"/>
              </a:lnSpc>
            </a:pPr>
            <a:r>
              <a:rPr lang="en-US" sz="2542" b="1" dirty="0">
                <a:solidFill>
                  <a:srgbClr val="272525"/>
                </a:solidFill>
                <a:latin typeface="Petrona Bold" pitchFamily="34" charset="0"/>
                <a:ea typeface="Petrona Bold" pitchFamily="34" charset="-122"/>
                <a:cs typeface="Petrona Bold" pitchFamily="34" charset="-120"/>
              </a:rPr>
              <a:t>3</a:t>
            </a:r>
            <a:endParaRPr lang="en-US" sz="2542" dirty="0"/>
          </a:p>
        </p:txBody>
      </p:sp>
      <p:sp>
        <p:nvSpPr>
          <p:cNvPr id="14" name="Text 12"/>
          <p:cNvSpPr/>
          <p:nvPr/>
        </p:nvSpPr>
        <p:spPr>
          <a:xfrm>
            <a:off x="8693646" y="3479304"/>
            <a:ext cx="2700338" cy="337543"/>
          </a:xfrm>
          <a:prstGeom prst="rect">
            <a:avLst/>
          </a:prstGeom>
          <a:noFill/>
          <a:ln/>
        </p:spPr>
        <p:txBody>
          <a:bodyPr wrap="none" lIns="0" tIns="0" rIns="0" bIns="0" rtlCol="0" anchor="t"/>
          <a:lstStyle/>
          <a:p>
            <a:pPr>
              <a:lnSpc>
                <a:spcPts val="2625"/>
              </a:lnSpc>
            </a:pPr>
            <a:r>
              <a:rPr lang="en-US" sz="2125" b="1" dirty="0">
                <a:solidFill>
                  <a:srgbClr val="272525"/>
                </a:solidFill>
                <a:latin typeface="Petrona Bold" pitchFamily="34" charset="0"/>
                <a:ea typeface="Petrona Bold" pitchFamily="34" charset="-122"/>
                <a:cs typeface="Petrona Bold" pitchFamily="34" charset="-120"/>
              </a:rPr>
              <a:t>Efficiency</a:t>
            </a:r>
            <a:endParaRPr lang="en-US" sz="2125" dirty="0"/>
          </a:p>
        </p:txBody>
      </p:sp>
      <p:sp>
        <p:nvSpPr>
          <p:cNvPr id="15" name="Text 13"/>
          <p:cNvSpPr/>
          <p:nvPr/>
        </p:nvSpPr>
        <p:spPr>
          <a:xfrm>
            <a:off x="8693646" y="3940274"/>
            <a:ext cx="2778323" cy="2304455"/>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FIFO queues streamline processes by ensuring that tasks are completed in a predictable and consistent manner. This results in efficient resource allocation and optimized performance.</a:t>
            </a:r>
            <a:endParaRPr lang="en-US" sz="1583" dirty="0"/>
          </a:p>
        </p:txBody>
      </p:sp>
    </p:spTree>
    <p:extLst>
      <p:ext uri="{BB962C8B-B14F-4D97-AF65-F5344CB8AC3E}">
        <p14:creationId xmlns:p14="http://schemas.microsoft.com/office/powerpoint/2010/main" val="1642473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977900"/>
            <a:ext cx="10751939" cy="1349970"/>
          </a:xfrm>
          <a:prstGeom prst="rect">
            <a:avLst/>
          </a:prstGeom>
          <a:noFill/>
          <a:ln/>
        </p:spPr>
        <p:txBody>
          <a:bodyPr wrap="square" lIns="0" tIns="0" rIns="0" bIns="0" rtlCol="0" anchor="t"/>
          <a:lstStyle/>
          <a:p>
            <a:pPr>
              <a:lnSpc>
                <a:spcPts val="5291"/>
              </a:lnSpc>
            </a:pPr>
            <a:r>
              <a:rPr lang="en-US" sz="4250" b="1" dirty="0">
                <a:solidFill>
                  <a:srgbClr val="000000"/>
                </a:solidFill>
                <a:latin typeface="Petrona Bold" pitchFamily="34" charset="0"/>
                <a:ea typeface="Petrona Bold" pitchFamily="34" charset="-122"/>
                <a:cs typeface="Petrona Bold" pitchFamily="34" charset="-120"/>
              </a:rPr>
              <a:t>Structure of a FIFO Queue: Building Blocks of Order</a:t>
            </a:r>
            <a:endParaRPr lang="en-US" sz="4250" dirty="0"/>
          </a:p>
        </p:txBody>
      </p:sp>
      <p:sp>
        <p:nvSpPr>
          <p:cNvPr id="3" name="Text 1"/>
          <p:cNvSpPr/>
          <p:nvPr/>
        </p:nvSpPr>
        <p:spPr>
          <a:xfrm>
            <a:off x="720031" y="2739331"/>
            <a:ext cx="10751939" cy="987623"/>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At its core, a FIFO queue comprises two fundamental operations: enqueue and dequeue. The enqueue operation adds a new element to the rear (end) of the queue, while the dequeue operation removes the element from the front (beginning). To manage these operations effectively, queues utilize two pointers:</a:t>
            </a:r>
            <a:endParaRPr lang="en-US" sz="1583" dirty="0"/>
          </a:p>
        </p:txBody>
      </p:sp>
      <p:sp>
        <p:nvSpPr>
          <p:cNvPr id="4" name="Text 2"/>
          <p:cNvSpPr/>
          <p:nvPr/>
        </p:nvSpPr>
        <p:spPr>
          <a:xfrm>
            <a:off x="720031" y="4164013"/>
            <a:ext cx="2700338" cy="337543"/>
          </a:xfrm>
          <a:prstGeom prst="rect">
            <a:avLst/>
          </a:prstGeom>
          <a:noFill/>
          <a:ln/>
        </p:spPr>
        <p:txBody>
          <a:bodyPr wrap="none" lIns="0" tIns="0" rIns="0" bIns="0" rtlCol="0" anchor="t"/>
          <a:lstStyle/>
          <a:p>
            <a:pPr>
              <a:lnSpc>
                <a:spcPts val="2625"/>
              </a:lnSpc>
            </a:pPr>
            <a:r>
              <a:rPr lang="en-US" sz="2125" b="1" dirty="0">
                <a:solidFill>
                  <a:srgbClr val="000000"/>
                </a:solidFill>
                <a:latin typeface="Petrona Bold" pitchFamily="34" charset="0"/>
                <a:ea typeface="Petrona Bold" pitchFamily="34" charset="-122"/>
                <a:cs typeface="Petrona Bold" pitchFamily="34" charset="-120"/>
              </a:rPr>
              <a:t>Front</a:t>
            </a:r>
            <a:endParaRPr lang="en-US" sz="2125" dirty="0"/>
          </a:p>
        </p:txBody>
      </p:sp>
      <p:sp>
        <p:nvSpPr>
          <p:cNvPr id="5" name="Text 3"/>
          <p:cNvSpPr/>
          <p:nvPr/>
        </p:nvSpPr>
        <p:spPr>
          <a:xfrm>
            <a:off x="720031" y="4707235"/>
            <a:ext cx="5125045" cy="987623"/>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The front pointer always points to the first element in the queue, which is the next element to be dequeued.</a:t>
            </a:r>
            <a:endParaRPr lang="en-US" sz="1583" dirty="0"/>
          </a:p>
        </p:txBody>
      </p:sp>
      <p:sp>
        <p:nvSpPr>
          <p:cNvPr id="6" name="Text 4"/>
          <p:cNvSpPr/>
          <p:nvPr/>
        </p:nvSpPr>
        <p:spPr>
          <a:xfrm>
            <a:off x="6353274" y="4164013"/>
            <a:ext cx="2700338" cy="337543"/>
          </a:xfrm>
          <a:prstGeom prst="rect">
            <a:avLst/>
          </a:prstGeom>
          <a:noFill/>
          <a:ln/>
        </p:spPr>
        <p:txBody>
          <a:bodyPr wrap="none" lIns="0" tIns="0" rIns="0" bIns="0" rtlCol="0" anchor="t"/>
          <a:lstStyle/>
          <a:p>
            <a:pPr>
              <a:lnSpc>
                <a:spcPts val="2625"/>
              </a:lnSpc>
            </a:pPr>
            <a:r>
              <a:rPr lang="en-US" sz="2125" b="1" dirty="0">
                <a:solidFill>
                  <a:srgbClr val="000000"/>
                </a:solidFill>
                <a:latin typeface="Petrona Bold" pitchFamily="34" charset="0"/>
                <a:ea typeface="Petrona Bold" pitchFamily="34" charset="-122"/>
                <a:cs typeface="Petrona Bold" pitchFamily="34" charset="-120"/>
              </a:rPr>
              <a:t>Rear</a:t>
            </a:r>
            <a:endParaRPr lang="en-US" sz="2125" dirty="0"/>
          </a:p>
        </p:txBody>
      </p:sp>
      <p:sp>
        <p:nvSpPr>
          <p:cNvPr id="7" name="Text 5"/>
          <p:cNvSpPr/>
          <p:nvPr/>
        </p:nvSpPr>
        <p:spPr>
          <a:xfrm>
            <a:off x="6353274" y="4707235"/>
            <a:ext cx="5125045" cy="658416"/>
          </a:xfrm>
          <a:prstGeom prst="rect">
            <a:avLst/>
          </a:prstGeom>
          <a:noFill/>
          <a:ln/>
        </p:spPr>
        <p:txBody>
          <a:bodyPr wrap="square" lIns="0" tIns="0" rIns="0" bIns="0" rtlCol="0" anchor="t"/>
          <a:lstStyle/>
          <a:p>
            <a:pPr>
              <a:lnSpc>
                <a:spcPts val="2583"/>
              </a:lnSpc>
            </a:pPr>
            <a:r>
              <a:rPr lang="en-US" sz="1583" dirty="0">
                <a:solidFill>
                  <a:srgbClr val="272525"/>
                </a:solidFill>
                <a:latin typeface="Inter" pitchFamily="34" charset="0"/>
                <a:ea typeface="Inter" pitchFamily="34" charset="-122"/>
                <a:cs typeface="Inter" pitchFamily="34" charset="-120"/>
              </a:rPr>
              <a:t>The rear pointer points to the last element in the queue, where new elements are added.</a:t>
            </a:r>
            <a:endParaRPr lang="en-US" sz="1583" dirty="0"/>
          </a:p>
        </p:txBody>
      </p:sp>
    </p:spTree>
    <p:extLst>
      <p:ext uri="{BB962C8B-B14F-4D97-AF65-F5344CB8AC3E}">
        <p14:creationId xmlns:p14="http://schemas.microsoft.com/office/powerpoint/2010/main" val="4028485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2385" y="521295"/>
            <a:ext cx="10867231" cy="1241822"/>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Array-Based Implementation: A Practical Approach</a:t>
            </a:r>
            <a:endParaRPr lang="en-US" sz="3875" dirty="0"/>
          </a:p>
        </p:txBody>
      </p:sp>
      <p:sp>
        <p:nvSpPr>
          <p:cNvPr id="3" name="Text 1"/>
          <p:cNvSpPr/>
          <p:nvPr/>
        </p:nvSpPr>
        <p:spPr>
          <a:xfrm>
            <a:off x="662385" y="2141637"/>
            <a:ext cx="10867231" cy="90844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One common way to implement a FIFO queue is using an array. In this approach, a fixed-size array is used to store the elements. To ensure efficient space utilization, circular indexing is employed, allowing the queue to "wrap around" when it reaches the end of the array.</a:t>
            </a:r>
            <a:endParaRPr lang="en-US" sz="1458" dirty="0"/>
          </a:p>
        </p:txBody>
      </p:sp>
      <p:sp>
        <p:nvSpPr>
          <p:cNvPr id="4" name="Shape 2"/>
          <p:cNvSpPr/>
          <p:nvPr/>
        </p:nvSpPr>
        <p:spPr>
          <a:xfrm>
            <a:off x="662385" y="3546872"/>
            <a:ext cx="10867231" cy="25400"/>
          </a:xfrm>
          <a:prstGeom prst="roundRect">
            <a:avLst>
              <a:gd name="adj" fmla="val 312960"/>
            </a:avLst>
          </a:prstGeom>
          <a:solidFill>
            <a:srgbClr val="B2D4E5"/>
          </a:solidFill>
          <a:ln/>
        </p:spPr>
      </p:sp>
      <p:sp>
        <p:nvSpPr>
          <p:cNvPr id="5" name="Shape 3"/>
          <p:cNvSpPr/>
          <p:nvPr/>
        </p:nvSpPr>
        <p:spPr>
          <a:xfrm>
            <a:off x="2397819" y="3546872"/>
            <a:ext cx="25400" cy="662384"/>
          </a:xfrm>
          <a:prstGeom prst="roundRect">
            <a:avLst>
              <a:gd name="adj" fmla="val 312960"/>
            </a:avLst>
          </a:prstGeom>
          <a:solidFill>
            <a:srgbClr val="B2D4E5"/>
          </a:solidFill>
          <a:ln/>
        </p:spPr>
      </p:sp>
      <p:sp>
        <p:nvSpPr>
          <p:cNvPr id="6" name="Shape 4"/>
          <p:cNvSpPr/>
          <p:nvPr/>
        </p:nvSpPr>
        <p:spPr>
          <a:xfrm>
            <a:off x="2197596" y="3333948"/>
            <a:ext cx="425847" cy="425847"/>
          </a:xfrm>
          <a:prstGeom prst="roundRect">
            <a:avLst>
              <a:gd name="adj" fmla="val 18667"/>
            </a:avLst>
          </a:prstGeom>
          <a:solidFill>
            <a:srgbClr val="CCEEFF"/>
          </a:solidFill>
          <a:ln w="7620">
            <a:solidFill>
              <a:srgbClr val="B2D4E5"/>
            </a:solidFill>
            <a:prstDash val="solid"/>
          </a:ln>
        </p:spPr>
      </p:sp>
      <p:sp>
        <p:nvSpPr>
          <p:cNvPr id="7" name="Text 5"/>
          <p:cNvSpPr/>
          <p:nvPr/>
        </p:nvSpPr>
        <p:spPr>
          <a:xfrm>
            <a:off x="2346722" y="3397845"/>
            <a:ext cx="127595" cy="298053"/>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1</a:t>
            </a:r>
            <a:endParaRPr lang="en-US" sz="2333" dirty="0"/>
          </a:p>
        </p:txBody>
      </p:sp>
      <p:sp>
        <p:nvSpPr>
          <p:cNvPr id="8" name="Text 6"/>
          <p:cNvSpPr/>
          <p:nvPr/>
        </p:nvSpPr>
        <p:spPr>
          <a:xfrm>
            <a:off x="1168500" y="4398566"/>
            <a:ext cx="2484041" cy="310555"/>
          </a:xfrm>
          <a:prstGeom prst="rect">
            <a:avLst/>
          </a:prstGeom>
          <a:noFill/>
          <a:ln/>
        </p:spPr>
        <p:txBody>
          <a:bodyPr wrap="none" lIns="0" tIns="0" rIns="0" bIns="0" rtlCol="0" anchor="t"/>
          <a:lstStyle/>
          <a:p>
            <a:pPr algn="ctr">
              <a:lnSpc>
                <a:spcPts val="2417"/>
              </a:lnSpc>
            </a:pPr>
            <a:r>
              <a:rPr lang="en-US" sz="1917" b="1" dirty="0">
                <a:solidFill>
                  <a:srgbClr val="272525"/>
                </a:solidFill>
                <a:latin typeface="Petrona Bold" pitchFamily="34" charset="0"/>
                <a:ea typeface="Petrona Bold" pitchFamily="34" charset="-122"/>
                <a:cs typeface="Petrona Bold" pitchFamily="34" charset="-120"/>
              </a:rPr>
              <a:t>Initialization</a:t>
            </a:r>
            <a:endParaRPr lang="en-US" sz="1917" dirty="0"/>
          </a:p>
        </p:txBody>
      </p:sp>
      <p:sp>
        <p:nvSpPr>
          <p:cNvPr id="9" name="Text 7"/>
          <p:cNvSpPr/>
          <p:nvPr/>
        </p:nvSpPr>
        <p:spPr>
          <a:xfrm>
            <a:off x="851594" y="4822627"/>
            <a:ext cx="3117850" cy="1211263"/>
          </a:xfrm>
          <a:prstGeom prst="rect">
            <a:avLst/>
          </a:prstGeom>
          <a:noFill/>
          <a:ln/>
        </p:spPr>
        <p:txBody>
          <a:bodyPr wrap="square" lIns="0" tIns="0" rIns="0" bIns="0" rtlCol="0" anchor="t"/>
          <a:lstStyle/>
          <a:p>
            <a:pPr algn="ctr">
              <a:lnSpc>
                <a:spcPts val="2375"/>
              </a:lnSpc>
            </a:pPr>
            <a:r>
              <a:rPr lang="en-US" sz="1458" dirty="0">
                <a:solidFill>
                  <a:srgbClr val="272525"/>
                </a:solidFill>
                <a:latin typeface="Inter" pitchFamily="34" charset="0"/>
                <a:ea typeface="Inter" pitchFamily="34" charset="-122"/>
                <a:cs typeface="Inter" pitchFamily="34" charset="-120"/>
              </a:rPr>
              <a:t>A fixed-size array is created, along with pointers for the front and rear. The queue is initially empty.</a:t>
            </a:r>
            <a:endParaRPr lang="en-US" sz="1458" dirty="0"/>
          </a:p>
        </p:txBody>
      </p:sp>
      <p:sp>
        <p:nvSpPr>
          <p:cNvPr id="10" name="Shape 8"/>
          <p:cNvSpPr/>
          <p:nvPr/>
        </p:nvSpPr>
        <p:spPr>
          <a:xfrm>
            <a:off x="6083300" y="3546872"/>
            <a:ext cx="25400" cy="662384"/>
          </a:xfrm>
          <a:prstGeom prst="roundRect">
            <a:avLst>
              <a:gd name="adj" fmla="val 312960"/>
            </a:avLst>
          </a:prstGeom>
          <a:solidFill>
            <a:srgbClr val="B2D4E5"/>
          </a:solidFill>
          <a:ln/>
        </p:spPr>
      </p:sp>
      <p:sp>
        <p:nvSpPr>
          <p:cNvPr id="11" name="Shape 9"/>
          <p:cNvSpPr/>
          <p:nvPr/>
        </p:nvSpPr>
        <p:spPr>
          <a:xfrm>
            <a:off x="5883077" y="3333948"/>
            <a:ext cx="425847" cy="425847"/>
          </a:xfrm>
          <a:prstGeom prst="roundRect">
            <a:avLst>
              <a:gd name="adj" fmla="val 18667"/>
            </a:avLst>
          </a:prstGeom>
          <a:solidFill>
            <a:srgbClr val="CCEEFF"/>
          </a:solidFill>
          <a:ln w="7620">
            <a:solidFill>
              <a:srgbClr val="B2D4E5"/>
            </a:solidFill>
            <a:prstDash val="solid"/>
          </a:ln>
        </p:spPr>
      </p:sp>
      <p:sp>
        <p:nvSpPr>
          <p:cNvPr id="12" name="Text 10"/>
          <p:cNvSpPr/>
          <p:nvPr/>
        </p:nvSpPr>
        <p:spPr>
          <a:xfrm>
            <a:off x="6011466" y="3397845"/>
            <a:ext cx="169069" cy="298053"/>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2</a:t>
            </a:r>
            <a:endParaRPr lang="en-US" sz="2333" dirty="0"/>
          </a:p>
        </p:txBody>
      </p:sp>
      <p:sp>
        <p:nvSpPr>
          <p:cNvPr id="13" name="Text 11"/>
          <p:cNvSpPr/>
          <p:nvPr/>
        </p:nvSpPr>
        <p:spPr>
          <a:xfrm>
            <a:off x="4853980" y="4398566"/>
            <a:ext cx="2484041" cy="310555"/>
          </a:xfrm>
          <a:prstGeom prst="rect">
            <a:avLst/>
          </a:prstGeom>
          <a:noFill/>
          <a:ln/>
        </p:spPr>
        <p:txBody>
          <a:bodyPr wrap="none" lIns="0" tIns="0" rIns="0" bIns="0" rtlCol="0" anchor="t"/>
          <a:lstStyle/>
          <a:p>
            <a:pPr algn="ctr">
              <a:lnSpc>
                <a:spcPts val="2417"/>
              </a:lnSpc>
            </a:pPr>
            <a:r>
              <a:rPr lang="en-US" sz="1917" b="1" dirty="0">
                <a:solidFill>
                  <a:srgbClr val="272525"/>
                </a:solidFill>
                <a:latin typeface="Petrona Bold" pitchFamily="34" charset="0"/>
                <a:ea typeface="Petrona Bold" pitchFamily="34" charset="-122"/>
                <a:cs typeface="Petrona Bold" pitchFamily="34" charset="-120"/>
              </a:rPr>
              <a:t>Enqueue</a:t>
            </a:r>
            <a:endParaRPr lang="en-US" sz="1917" dirty="0"/>
          </a:p>
        </p:txBody>
      </p:sp>
      <p:sp>
        <p:nvSpPr>
          <p:cNvPr id="14" name="Text 12"/>
          <p:cNvSpPr/>
          <p:nvPr/>
        </p:nvSpPr>
        <p:spPr>
          <a:xfrm>
            <a:off x="4537075" y="4822627"/>
            <a:ext cx="3117850" cy="1514078"/>
          </a:xfrm>
          <a:prstGeom prst="rect">
            <a:avLst/>
          </a:prstGeom>
          <a:noFill/>
          <a:ln/>
        </p:spPr>
        <p:txBody>
          <a:bodyPr wrap="square" lIns="0" tIns="0" rIns="0" bIns="0" rtlCol="0" anchor="t"/>
          <a:lstStyle/>
          <a:p>
            <a:pPr algn="ctr">
              <a:lnSpc>
                <a:spcPts val="2375"/>
              </a:lnSpc>
            </a:pPr>
            <a:r>
              <a:rPr lang="en-US" sz="1458" dirty="0">
                <a:solidFill>
                  <a:srgbClr val="272525"/>
                </a:solidFill>
                <a:latin typeface="Inter" pitchFamily="34" charset="0"/>
                <a:ea typeface="Inter" pitchFamily="34" charset="-122"/>
                <a:cs typeface="Inter" pitchFamily="34" charset="-120"/>
              </a:rPr>
              <a:t>To add a new element, the rear pointer is moved to the next available position in the array. The new element is then inserted at this location.</a:t>
            </a:r>
            <a:endParaRPr lang="en-US" sz="1458" dirty="0"/>
          </a:p>
        </p:txBody>
      </p:sp>
      <p:sp>
        <p:nvSpPr>
          <p:cNvPr id="15" name="Shape 13"/>
          <p:cNvSpPr/>
          <p:nvPr/>
        </p:nvSpPr>
        <p:spPr>
          <a:xfrm>
            <a:off x="9768781" y="3546872"/>
            <a:ext cx="25400" cy="662384"/>
          </a:xfrm>
          <a:prstGeom prst="roundRect">
            <a:avLst>
              <a:gd name="adj" fmla="val 312960"/>
            </a:avLst>
          </a:prstGeom>
          <a:solidFill>
            <a:srgbClr val="B2D4E5"/>
          </a:solidFill>
          <a:ln/>
        </p:spPr>
      </p:sp>
      <p:sp>
        <p:nvSpPr>
          <p:cNvPr id="16" name="Shape 14"/>
          <p:cNvSpPr/>
          <p:nvPr/>
        </p:nvSpPr>
        <p:spPr>
          <a:xfrm>
            <a:off x="9568557" y="3333948"/>
            <a:ext cx="425847" cy="425847"/>
          </a:xfrm>
          <a:prstGeom prst="roundRect">
            <a:avLst>
              <a:gd name="adj" fmla="val 18667"/>
            </a:avLst>
          </a:prstGeom>
          <a:solidFill>
            <a:srgbClr val="CCEEFF"/>
          </a:solidFill>
          <a:ln w="7620">
            <a:solidFill>
              <a:srgbClr val="B2D4E5"/>
            </a:solidFill>
            <a:prstDash val="solid"/>
          </a:ln>
        </p:spPr>
      </p:sp>
      <p:sp>
        <p:nvSpPr>
          <p:cNvPr id="17" name="Text 15"/>
          <p:cNvSpPr/>
          <p:nvPr/>
        </p:nvSpPr>
        <p:spPr>
          <a:xfrm>
            <a:off x="9697045" y="3397845"/>
            <a:ext cx="168771" cy="298053"/>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3</a:t>
            </a:r>
            <a:endParaRPr lang="en-US" sz="2333" dirty="0"/>
          </a:p>
        </p:txBody>
      </p:sp>
      <p:sp>
        <p:nvSpPr>
          <p:cNvPr id="18" name="Text 16"/>
          <p:cNvSpPr/>
          <p:nvPr/>
        </p:nvSpPr>
        <p:spPr>
          <a:xfrm>
            <a:off x="8539460" y="4398566"/>
            <a:ext cx="2484041" cy="310555"/>
          </a:xfrm>
          <a:prstGeom prst="rect">
            <a:avLst/>
          </a:prstGeom>
          <a:noFill/>
          <a:ln/>
        </p:spPr>
        <p:txBody>
          <a:bodyPr wrap="none" lIns="0" tIns="0" rIns="0" bIns="0" rtlCol="0" anchor="t"/>
          <a:lstStyle/>
          <a:p>
            <a:pPr algn="ctr">
              <a:lnSpc>
                <a:spcPts val="2417"/>
              </a:lnSpc>
            </a:pPr>
            <a:r>
              <a:rPr lang="en-US" sz="1917" b="1" dirty="0">
                <a:solidFill>
                  <a:srgbClr val="272525"/>
                </a:solidFill>
                <a:latin typeface="Petrona Bold" pitchFamily="34" charset="0"/>
                <a:ea typeface="Petrona Bold" pitchFamily="34" charset="-122"/>
                <a:cs typeface="Petrona Bold" pitchFamily="34" charset="-120"/>
              </a:rPr>
              <a:t>Dequeue</a:t>
            </a:r>
            <a:endParaRPr lang="en-US" sz="1917" dirty="0"/>
          </a:p>
        </p:txBody>
      </p:sp>
      <p:sp>
        <p:nvSpPr>
          <p:cNvPr id="19" name="Text 17"/>
          <p:cNvSpPr/>
          <p:nvPr/>
        </p:nvSpPr>
        <p:spPr>
          <a:xfrm>
            <a:off x="8222556" y="4822627"/>
            <a:ext cx="3117850" cy="1514078"/>
          </a:xfrm>
          <a:prstGeom prst="rect">
            <a:avLst/>
          </a:prstGeom>
          <a:noFill/>
          <a:ln/>
        </p:spPr>
        <p:txBody>
          <a:bodyPr wrap="square" lIns="0" tIns="0" rIns="0" bIns="0" rtlCol="0" anchor="t"/>
          <a:lstStyle/>
          <a:p>
            <a:pPr algn="ctr">
              <a:lnSpc>
                <a:spcPts val="2375"/>
              </a:lnSpc>
            </a:pPr>
            <a:r>
              <a:rPr lang="en-US" sz="1458" dirty="0">
                <a:solidFill>
                  <a:srgbClr val="272525"/>
                </a:solidFill>
                <a:latin typeface="Inter" pitchFamily="34" charset="0"/>
                <a:ea typeface="Inter" pitchFamily="34" charset="-122"/>
                <a:cs typeface="Inter" pitchFamily="34" charset="-120"/>
              </a:rPr>
              <a:t>To remove an element, the element at the front pointer is retrieved. The front pointer is then moved to the next position in the array.</a:t>
            </a:r>
            <a:endParaRPr lang="en-US" sz="1458" dirty="0"/>
          </a:p>
        </p:txBody>
      </p:sp>
    </p:spTree>
    <p:extLst>
      <p:ext uri="{BB962C8B-B14F-4D97-AF65-F5344CB8AC3E}">
        <p14:creationId xmlns:p14="http://schemas.microsoft.com/office/powerpoint/2010/main" val="367517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6746" y="282873"/>
            <a:ext cx="5355828" cy="337543"/>
          </a:xfrm>
          <a:prstGeom prst="rect">
            <a:avLst/>
          </a:prstGeom>
          <a:noFill/>
          <a:ln/>
        </p:spPr>
        <p:txBody>
          <a:bodyPr wrap="none" lIns="0" tIns="0" rIns="0" bIns="0" rtlCol="0" anchor="t"/>
          <a:lstStyle/>
          <a:p>
            <a:pPr>
              <a:lnSpc>
                <a:spcPts val="2625"/>
              </a:lnSpc>
            </a:pPr>
            <a:r>
              <a:rPr lang="en-US" sz="2125" b="1" dirty="0">
                <a:solidFill>
                  <a:srgbClr val="000000"/>
                </a:solidFill>
                <a:latin typeface="Petrona Bold" pitchFamily="34" charset="0"/>
                <a:ea typeface="Petrona Bold" pitchFamily="34" charset="-122"/>
                <a:cs typeface="Petrona Bold" pitchFamily="34" charset="-120"/>
              </a:rPr>
              <a:t>Example Code: Bringing the Concept to Life</a:t>
            </a:r>
            <a:endParaRPr lang="en-US" sz="2125" dirty="0"/>
          </a:p>
        </p:txBody>
      </p:sp>
      <p:sp>
        <p:nvSpPr>
          <p:cNvPr id="3" name="Text 1"/>
          <p:cNvSpPr/>
          <p:nvPr/>
        </p:nvSpPr>
        <p:spPr>
          <a:xfrm>
            <a:off x="476746" y="826096"/>
            <a:ext cx="11238508" cy="164604"/>
          </a:xfrm>
          <a:prstGeom prst="rect">
            <a:avLst/>
          </a:prstGeom>
          <a:noFill/>
          <a:ln/>
        </p:spPr>
        <p:txBody>
          <a:bodyPr wrap="none" lIns="0" tIns="0" rIns="0" bIns="0" rtlCol="0" anchor="t"/>
          <a:lstStyle/>
          <a:p>
            <a:pPr>
              <a:lnSpc>
                <a:spcPts val="1292"/>
              </a:lnSpc>
            </a:pPr>
            <a:r>
              <a:rPr lang="en-US" sz="792" dirty="0">
                <a:solidFill>
                  <a:srgbClr val="272525"/>
                </a:solidFill>
                <a:latin typeface="Inter" pitchFamily="34" charset="0"/>
                <a:ea typeface="Inter" pitchFamily="34" charset="-122"/>
                <a:cs typeface="Inter" pitchFamily="34" charset="-120"/>
              </a:rPr>
              <a:t>Here's a Java implementation of a FIFO queue using an array, showcasing the enqueue and dequeue operations:</a:t>
            </a:r>
            <a:endParaRPr lang="en-US" sz="792" dirty="0"/>
          </a:p>
        </p:txBody>
      </p:sp>
      <p:sp>
        <p:nvSpPr>
          <p:cNvPr id="4" name="Shape 2"/>
          <p:cNvSpPr/>
          <p:nvPr/>
        </p:nvSpPr>
        <p:spPr>
          <a:xfrm>
            <a:off x="769256" y="1106389"/>
            <a:ext cx="10945997" cy="5439554"/>
          </a:xfrm>
          <a:prstGeom prst="roundRect">
            <a:avLst>
              <a:gd name="adj" fmla="val 559"/>
            </a:avLst>
          </a:prstGeom>
          <a:solidFill>
            <a:srgbClr val="CCEEFF"/>
          </a:solidFill>
          <a:ln/>
        </p:spPr>
      </p:sp>
      <p:sp>
        <p:nvSpPr>
          <p:cNvPr id="5" name="Shape 3"/>
          <p:cNvSpPr/>
          <p:nvPr/>
        </p:nvSpPr>
        <p:spPr>
          <a:xfrm>
            <a:off x="471686" y="1106390"/>
            <a:ext cx="11720314" cy="5632336"/>
          </a:xfrm>
          <a:prstGeom prst="roundRect">
            <a:avLst>
              <a:gd name="adj" fmla="val 200"/>
            </a:avLst>
          </a:prstGeom>
          <a:solidFill>
            <a:srgbClr val="CCEEFF"/>
          </a:solidFill>
          <a:ln/>
        </p:spPr>
      </p:sp>
      <p:sp>
        <p:nvSpPr>
          <p:cNvPr id="6" name="Text 4"/>
          <p:cNvSpPr/>
          <p:nvPr/>
        </p:nvSpPr>
        <p:spPr>
          <a:xfrm>
            <a:off x="574477" y="1183482"/>
            <a:ext cx="11043047" cy="7571780"/>
          </a:xfrm>
          <a:prstGeom prst="rect">
            <a:avLst/>
          </a:prstGeom>
          <a:noFill/>
          <a:ln/>
        </p:spPr>
        <p:txBody>
          <a:bodyPr wrap="square" lIns="0" tIns="0" rIns="0" bIns="0" rtlCol="0" anchor="t"/>
          <a:lstStyle/>
          <a:p>
            <a:pPr>
              <a:lnSpc>
                <a:spcPts val="1292"/>
              </a:lnSpc>
            </a:pPr>
            <a:r>
              <a:rPr lang="en-US" sz="792" dirty="0">
                <a:solidFill>
                  <a:srgbClr val="272525"/>
                </a:solidFill>
                <a:highlight>
                  <a:srgbClr val="CCEEFF"/>
                </a:highlight>
                <a:latin typeface="Consolas" pitchFamily="34" charset="0"/>
                <a:ea typeface="Consolas" pitchFamily="34" charset="-122"/>
                <a:cs typeface="Consolas" pitchFamily="34" charset="-120"/>
              </a:rPr>
              <a:t>java
class ArrayQueue {
  private int[] queue;
  private int front, rear, size, capacity</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public ArrayQueue(int capacity) {
    this.capacity = capacity;
    this.queue = new int[capacity];
    this.front = this.size = 0;
    this.rear = capacity - 1</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 Check if the queue is full
  public boolean isFull() {
    return size == capacity</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a:t>
            </a:r>
            <a:r>
              <a:rPr lang="en-US" sz="792" dirty="0" smtClean="0">
                <a:solidFill>
                  <a:srgbClr val="272525"/>
                </a:solidFill>
                <a:highlight>
                  <a:srgbClr val="CCEEFF"/>
                </a:highlight>
                <a:latin typeface="Consolas" pitchFamily="34" charset="0"/>
                <a:ea typeface="Consolas" pitchFamily="34" charset="-122"/>
                <a:cs typeface="Consolas" pitchFamily="34" charset="-120"/>
              </a:rPr>
              <a:t>  </a:t>
            </a:r>
            <a:r>
              <a:rPr lang="en-US" sz="792" dirty="0">
                <a:solidFill>
                  <a:srgbClr val="272525"/>
                </a:solidFill>
                <a:highlight>
                  <a:srgbClr val="CCEEFF"/>
                </a:highlight>
                <a:latin typeface="Consolas" pitchFamily="34" charset="0"/>
                <a:ea typeface="Consolas" pitchFamily="34" charset="-122"/>
                <a:cs typeface="Consolas" pitchFamily="34" charset="-120"/>
              </a:rPr>
              <a:t>// Check if the queue is empty
  public boolean isEmpty() {
    return size == 0</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 Enqueue operation
  public void enqueue(int item) {
    if (isFull()) {
      System.out.println("Queue is full");
      return</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this.rear = (this.rear + 1) % this.capacity;
    this.queue[this.rear] = item;
    </a:t>
            </a:r>
            <a:r>
              <a:rPr lang="en-US" sz="792" dirty="0" err="1">
                <a:solidFill>
                  <a:srgbClr val="272525"/>
                </a:solidFill>
                <a:highlight>
                  <a:srgbClr val="CCEEFF"/>
                </a:highlight>
                <a:latin typeface="Consolas" pitchFamily="34" charset="0"/>
                <a:ea typeface="Consolas" pitchFamily="34" charset="-122"/>
                <a:cs typeface="Consolas" pitchFamily="34" charset="-120"/>
              </a:rPr>
              <a:t>this.size</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 Dequeue operation
  public int dequeue() {
    if (isEmpty()) {
      System.out.println("Queue is empty");
      return </a:t>
            </a:r>
            <a:r>
              <a:rPr lang="en-US" sz="792" dirty="0" err="1">
                <a:solidFill>
                  <a:srgbClr val="272525"/>
                </a:solidFill>
                <a:highlight>
                  <a:srgbClr val="CCEEFF"/>
                </a:highlight>
                <a:latin typeface="Consolas" pitchFamily="34" charset="0"/>
                <a:ea typeface="Consolas" pitchFamily="34" charset="-122"/>
                <a:cs typeface="Consolas" pitchFamily="34" charset="-120"/>
              </a:rPr>
              <a:t>Integer.MIN_VALUE</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int item = this.queue[this.front];
    this.front = (this.front + 1) % this.capacity;
    this.size--;
    return item;
  }
}
</a:t>
            </a:r>
            <a:endParaRPr lang="en-US" sz="792" dirty="0"/>
          </a:p>
        </p:txBody>
      </p:sp>
    </p:spTree>
    <p:extLst>
      <p:ext uri="{BB962C8B-B14F-4D97-AF65-F5344CB8AC3E}">
        <p14:creationId xmlns:p14="http://schemas.microsoft.com/office/powerpoint/2010/main" val="275395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9153" y="690464"/>
            <a:ext cx="10833695" cy="1273373"/>
          </a:xfrm>
          <a:prstGeom prst="rect">
            <a:avLst/>
          </a:prstGeom>
          <a:noFill/>
          <a:ln/>
        </p:spPr>
        <p:txBody>
          <a:bodyPr wrap="square" lIns="0" tIns="0" rIns="0" bIns="0" rtlCol="0" anchor="t"/>
          <a:lstStyle/>
          <a:p>
            <a:pPr>
              <a:lnSpc>
                <a:spcPts val="5000"/>
              </a:lnSpc>
            </a:pPr>
            <a:r>
              <a:rPr lang="en-US" sz="4000" b="1" dirty="0">
                <a:solidFill>
                  <a:srgbClr val="000000"/>
                </a:solidFill>
                <a:latin typeface="Petrona Bold" pitchFamily="34" charset="0"/>
                <a:ea typeface="Petrona Bold" pitchFamily="34" charset="-122"/>
                <a:cs typeface="Petrona Bold" pitchFamily="34" charset="-120"/>
              </a:rPr>
              <a:t>Linked List-Based Implementation: Dynamic Resizing</a:t>
            </a:r>
            <a:endParaRPr lang="en-US" sz="4000" dirty="0"/>
          </a:p>
        </p:txBody>
      </p:sp>
      <p:sp>
        <p:nvSpPr>
          <p:cNvPr id="3" name="Text 1"/>
          <p:cNvSpPr/>
          <p:nvPr/>
        </p:nvSpPr>
        <p:spPr>
          <a:xfrm>
            <a:off x="679153" y="2351882"/>
            <a:ext cx="10833695" cy="1241822"/>
          </a:xfrm>
          <a:prstGeom prst="rect">
            <a:avLst/>
          </a:prstGeom>
          <a:noFill/>
          <a:ln/>
        </p:spPr>
        <p:txBody>
          <a:bodyPr wrap="square" lIns="0" tIns="0" rIns="0" bIns="0" rtlCol="0" anchor="t"/>
          <a:lstStyle/>
          <a:p>
            <a:pPr>
              <a:lnSpc>
                <a:spcPts val="2417"/>
              </a:lnSpc>
            </a:pPr>
            <a:r>
              <a:rPr lang="en-US" sz="1500" dirty="0">
                <a:solidFill>
                  <a:srgbClr val="272525"/>
                </a:solidFill>
                <a:latin typeface="Inter" pitchFamily="34" charset="0"/>
                <a:ea typeface="Inter" pitchFamily="34" charset="-122"/>
                <a:cs typeface="Inter" pitchFamily="34" charset="-120"/>
              </a:rPr>
              <a:t>While array-based implementations offer a straightforward approach, linked list-based queues provide a more dynamic solution. In this approach, each element is stored in a node, and each node points to the next node in the queue. This dynamic structure allows the queue to grow or shrink as needed, eliminating the fixed size limitations of arrays.</a:t>
            </a:r>
            <a:endParaRPr lang="en-US" sz="1500" dirty="0"/>
          </a:p>
        </p:txBody>
      </p:sp>
      <p:pic>
        <p:nvPicPr>
          <p:cNvPr id="4" name="Image 0" descr="preencoded.png"/>
          <p:cNvPicPr>
            <a:picLocks noChangeAspect="1"/>
          </p:cNvPicPr>
          <p:nvPr/>
        </p:nvPicPr>
        <p:blipFill>
          <a:blip r:embed="rId3"/>
          <a:stretch>
            <a:fillRect/>
          </a:stretch>
        </p:blipFill>
        <p:spPr>
          <a:xfrm>
            <a:off x="679153" y="3811985"/>
            <a:ext cx="485081" cy="485081"/>
          </a:xfrm>
          <a:prstGeom prst="rect">
            <a:avLst/>
          </a:prstGeom>
        </p:spPr>
      </p:pic>
      <p:sp>
        <p:nvSpPr>
          <p:cNvPr id="5" name="Text 2"/>
          <p:cNvSpPr/>
          <p:nvPr/>
        </p:nvSpPr>
        <p:spPr>
          <a:xfrm>
            <a:off x="679153" y="4491038"/>
            <a:ext cx="2546945" cy="318293"/>
          </a:xfrm>
          <a:prstGeom prst="rect">
            <a:avLst/>
          </a:prstGeom>
          <a:noFill/>
          <a:ln/>
        </p:spPr>
        <p:txBody>
          <a:bodyPr wrap="none" lIns="0" tIns="0" rIns="0" bIns="0" rtlCol="0" anchor="t"/>
          <a:lstStyle/>
          <a:p>
            <a:pPr>
              <a:lnSpc>
                <a:spcPts val="2500"/>
              </a:lnSpc>
            </a:pPr>
            <a:r>
              <a:rPr lang="en-US" sz="2000" b="1" dirty="0">
                <a:solidFill>
                  <a:srgbClr val="272525"/>
                </a:solidFill>
                <a:latin typeface="Petrona Bold" pitchFamily="34" charset="0"/>
                <a:ea typeface="Petrona Bold" pitchFamily="34" charset="-122"/>
                <a:cs typeface="Petrona Bold" pitchFamily="34" charset="-120"/>
              </a:rPr>
              <a:t>Nodes</a:t>
            </a:r>
            <a:endParaRPr lang="en-US" sz="2000" dirty="0"/>
          </a:p>
        </p:txBody>
      </p:sp>
      <p:sp>
        <p:nvSpPr>
          <p:cNvPr id="6" name="Text 3"/>
          <p:cNvSpPr/>
          <p:nvPr/>
        </p:nvSpPr>
        <p:spPr>
          <a:xfrm>
            <a:off x="679153" y="4925715"/>
            <a:ext cx="3417193" cy="931367"/>
          </a:xfrm>
          <a:prstGeom prst="rect">
            <a:avLst/>
          </a:prstGeom>
          <a:noFill/>
          <a:ln/>
        </p:spPr>
        <p:txBody>
          <a:bodyPr wrap="square" lIns="0" tIns="0" rIns="0" bIns="0" rtlCol="0" anchor="t"/>
          <a:lstStyle/>
          <a:p>
            <a:pPr>
              <a:lnSpc>
                <a:spcPts val="2417"/>
              </a:lnSpc>
            </a:pPr>
            <a:r>
              <a:rPr lang="en-US" sz="1500" dirty="0">
                <a:solidFill>
                  <a:srgbClr val="272525"/>
                </a:solidFill>
                <a:latin typeface="Inter" pitchFamily="34" charset="0"/>
                <a:ea typeface="Inter" pitchFamily="34" charset="-122"/>
                <a:cs typeface="Inter" pitchFamily="34" charset="-120"/>
              </a:rPr>
              <a:t>Each element in the linked list is stored in a node, containing the data value and a pointer to the next node.</a:t>
            </a:r>
            <a:endParaRPr lang="en-US" sz="1500" dirty="0"/>
          </a:p>
        </p:txBody>
      </p:sp>
      <p:pic>
        <p:nvPicPr>
          <p:cNvPr id="7" name="Image 1" descr="preencoded.png"/>
          <p:cNvPicPr>
            <a:picLocks noChangeAspect="1"/>
          </p:cNvPicPr>
          <p:nvPr/>
        </p:nvPicPr>
        <p:blipFill>
          <a:blip r:embed="rId4"/>
          <a:stretch>
            <a:fillRect/>
          </a:stretch>
        </p:blipFill>
        <p:spPr>
          <a:xfrm>
            <a:off x="4387355" y="3811985"/>
            <a:ext cx="485081" cy="485081"/>
          </a:xfrm>
          <a:prstGeom prst="rect">
            <a:avLst/>
          </a:prstGeom>
        </p:spPr>
      </p:pic>
      <p:sp>
        <p:nvSpPr>
          <p:cNvPr id="8" name="Text 4"/>
          <p:cNvSpPr/>
          <p:nvPr/>
        </p:nvSpPr>
        <p:spPr>
          <a:xfrm>
            <a:off x="4387354" y="4491038"/>
            <a:ext cx="2546945" cy="318293"/>
          </a:xfrm>
          <a:prstGeom prst="rect">
            <a:avLst/>
          </a:prstGeom>
          <a:noFill/>
          <a:ln/>
        </p:spPr>
        <p:txBody>
          <a:bodyPr wrap="none" lIns="0" tIns="0" rIns="0" bIns="0" rtlCol="0" anchor="t"/>
          <a:lstStyle/>
          <a:p>
            <a:pPr>
              <a:lnSpc>
                <a:spcPts val="2500"/>
              </a:lnSpc>
            </a:pPr>
            <a:r>
              <a:rPr lang="en-US" sz="2000" b="1" dirty="0">
                <a:solidFill>
                  <a:srgbClr val="272525"/>
                </a:solidFill>
                <a:latin typeface="Petrona Bold" pitchFamily="34" charset="0"/>
                <a:ea typeface="Petrona Bold" pitchFamily="34" charset="-122"/>
                <a:cs typeface="Petrona Bold" pitchFamily="34" charset="-120"/>
              </a:rPr>
              <a:t>Pointers</a:t>
            </a:r>
            <a:endParaRPr lang="en-US" sz="2000" dirty="0"/>
          </a:p>
        </p:txBody>
      </p:sp>
      <p:sp>
        <p:nvSpPr>
          <p:cNvPr id="9" name="Text 5"/>
          <p:cNvSpPr/>
          <p:nvPr/>
        </p:nvSpPr>
        <p:spPr>
          <a:xfrm>
            <a:off x="4387354" y="4925715"/>
            <a:ext cx="3417193" cy="1241822"/>
          </a:xfrm>
          <a:prstGeom prst="rect">
            <a:avLst/>
          </a:prstGeom>
          <a:noFill/>
          <a:ln/>
        </p:spPr>
        <p:txBody>
          <a:bodyPr wrap="square" lIns="0" tIns="0" rIns="0" bIns="0" rtlCol="0" anchor="t"/>
          <a:lstStyle/>
          <a:p>
            <a:pPr>
              <a:lnSpc>
                <a:spcPts val="2417"/>
              </a:lnSpc>
            </a:pPr>
            <a:r>
              <a:rPr lang="en-US" sz="1500" dirty="0">
                <a:solidFill>
                  <a:srgbClr val="272525"/>
                </a:solidFill>
                <a:latin typeface="Inter" pitchFamily="34" charset="0"/>
                <a:ea typeface="Inter" pitchFamily="34" charset="-122"/>
                <a:cs typeface="Inter" pitchFamily="34" charset="-120"/>
              </a:rPr>
              <a:t>Pointers link the nodes together, forming a chain. The front pointer points to the first node, while the rear pointer points to the last node.</a:t>
            </a:r>
            <a:endParaRPr lang="en-US" sz="1500" dirty="0"/>
          </a:p>
        </p:txBody>
      </p:sp>
      <p:pic>
        <p:nvPicPr>
          <p:cNvPr id="10" name="Image 2" descr="preencoded.png"/>
          <p:cNvPicPr>
            <a:picLocks noChangeAspect="1"/>
          </p:cNvPicPr>
          <p:nvPr/>
        </p:nvPicPr>
        <p:blipFill>
          <a:blip r:embed="rId5"/>
          <a:stretch>
            <a:fillRect/>
          </a:stretch>
        </p:blipFill>
        <p:spPr>
          <a:xfrm>
            <a:off x="8095556" y="3811985"/>
            <a:ext cx="485081" cy="485081"/>
          </a:xfrm>
          <a:prstGeom prst="rect">
            <a:avLst/>
          </a:prstGeom>
        </p:spPr>
      </p:pic>
      <p:sp>
        <p:nvSpPr>
          <p:cNvPr id="11" name="Text 6"/>
          <p:cNvSpPr/>
          <p:nvPr/>
        </p:nvSpPr>
        <p:spPr>
          <a:xfrm>
            <a:off x="8095556" y="4491038"/>
            <a:ext cx="2546945" cy="318293"/>
          </a:xfrm>
          <a:prstGeom prst="rect">
            <a:avLst/>
          </a:prstGeom>
          <a:noFill/>
          <a:ln/>
        </p:spPr>
        <p:txBody>
          <a:bodyPr wrap="none" lIns="0" tIns="0" rIns="0" bIns="0" rtlCol="0" anchor="t"/>
          <a:lstStyle/>
          <a:p>
            <a:pPr>
              <a:lnSpc>
                <a:spcPts val="2500"/>
              </a:lnSpc>
            </a:pPr>
            <a:r>
              <a:rPr lang="en-US" sz="2000" b="1" dirty="0">
                <a:solidFill>
                  <a:srgbClr val="272525"/>
                </a:solidFill>
                <a:latin typeface="Petrona Bold" pitchFamily="34" charset="0"/>
                <a:ea typeface="Petrona Bold" pitchFamily="34" charset="-122"/>
                <a:cs typeface="Petrona Bold" pitchFamily="34" charset="-120"/>
              </a:rPr>
              <a:t>Dynamic Resizing</a:t>
            </a:r>
            <a:endParaRPr lang="en-US" sz="2000" dirty="0"/>
          </a:p>
        </p:txBody>
      </p:sp>
      <p:sp>
        <p:nvSpPr>
          <p:cNvPr id="12" name="Text 7"/>
          <p:cNvSpPr/>
          <p:nvPr/>
        </p:nvSpPr>
        <p:spPr>
          <a:xfrm>
            <a:off x="8095556" y="4925715"/>
            <a:ext cx="3417293" cy="931367"/>
          </a:xfrm>
          <a:prstGeom prst="rect">
            <a:avLst/>
          </a:prstGeom>
          <a:noFill/>
          <a:ln/>
        </p:spPr>
        <p:txBody>
          <a:bodyPr wrap="square" lIns="0" tIns="0" rIns="0" bIns="0" rtlCol="0" anchor="t"/>
          <a:lstStyle/>
          <a:p>
            <a:pPr>
              <a:lnSpc>
                <a:spcPts val="2417"/>
              </a:lnSpc>
            </a:pPr>
            <a:r>
              <a:rPr lang="en-US" sz="1500" dirty="0">
                <a:solidFill>
                  <a:srgbClr val="272525"/>
                </a:solidFill>
                <a:latin typeface="Inter" pitchFamily="34" charset="0"/>
                <a:ea typeface="Inter" pitchFamily="34" charset="-122"/>
                <a:cs typeface="Inter" pitchFamily="34" charset="-120"/>
              </a:rPr>
              <a:t>The linked list structure allows the queue to dynamically resize, adding or removing nodes as required.</a:t>
            </a:r>
            <a:endParaRPr lang="en-US" sz="1500" dirty="0"/>
          </a:p>
        </p:txBody>
      </p:sp>
    </p:spTree>
    <p:extLst>
      <p:ext uri="{BB962C8B-B14F-4D97-AF65-F5344CB8AC3E}">
        <p14:creationId xmlns:p14="http://schemas.microsoft.com/office/powerpoint/2010/main" val="177086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6746" y="282873"/>
            <a:ext cx="5361980" cy="337543"/>
          </a:xfrm>
          <a:prstGeom prst="rect">
            <a:avLst/>
          </a:prstGeom>
          <a:noFill/>
          <a:ln/>
        </p:spPr>
        <p:txBody>
          <a:bodyPr wrap="none" lIns="0" tIns="0" rIns="0" bIns="0" rtlCol="0" anchor="t"/>
          <a:lstStyle/>
          <a:p>
            <a:pPr>
              <a:lnSpc>
                <a:spcPts val="2625"/>
              </a:lnSpc>
            </a:pPr>
            <a:r>
              <a:rPr lang="en-US" sz="2125" b="1" dirty="0">
                <a:solidFill>
                  <a:srgbClr val="000000"/>
                </a:solidFill>
                <a:latin typeface="Petrona Bold" pitchFamily="34" charset="0"/>
                <a:ea typeface="Petrona Bold" pitchFamily="34" charset="-122"/>
                <a:cs typeface="Petrona Bold" pitchFamily="34" charset="-120"/>
              </a:rPr>
              <a:t>Example Code: Linked List Implementation</a:t>
            </a:r>
            <a:endParaRPr lang="en-US" sz="2125" dirty="0"/>
          </a:p>
        </p:txBody>
      </p:sp>
      <p:sp>
        <p:nvSpPr>
          <p:cNvPr id="3" name="Text 1"/>
          <p:cNvSpPr/>
          <p:nvPr/>
        </p:nvSpPr>
        <p:spPr>
          <a:xfrm>
            <a:off x="476746" y="826096"/>
            <a:ext cx="11238508" cy="164604"/>
          </a:xfrm>
          <a:prstGeom prst="rect">
            <a:avLst/>
          </a:prstGeom>
          <a:noFill/>
          <a:ln/>
        </p:spPr>
        <p:txBody>
          <a:bodyPr wrap="none" lIns="0" tIns="0" rIns="0" bIns="0" rtlCol="0" anchor="t"/>
          <a:lstStyle/>
          <a:p>
            <a:pPr>
              <a:lnSpc>
                <a:spcPts val="1292"/>
              </a:lnSpc>
            </a:pPr>
            <a:r>
              <a:rPr lang="en-US" sz="792" dirty="0">
                <a:solidFill>
                  <a:srgbClr val="272525"/>
                </a:solidFill>
                <a:latin typeface="Inter" pitchFamily="34" charset="0"/>
                <a:ea typeface="Inter" pitchFamily="34" charset="-122"/>
                <a:cs typeface="Inter" pitchFamily="34" charset="-120"/>
              </a:rPr>
              <a:t>Here's a Java implementation of a FIFO queue using a linked list:</a:t>
            </a:r>
            <a:endParaRPr lang="en-US" sz="792" dirty="0"/>
          </a:p>
        </p:txBody>
      </p:sp>
      <p:sp>
        <p:nvSpPr>
          <p:cNvPr id="4" name="Shape 2"/>
          <p:cNvSpPr/>
          <p:nvPr/>
        </p:nvSpPr>
        <p:spPr>
          <a:xfrm>
            <a:off x="476746" y="1106389"/>
            <a:ext cx="11238508" cy="5751611"/>
          </a:xfrm>
          <a:prstGeom prst="roundRect">
            <a:avLst>
              <a:gd name="adj" fmla="val 526"/>
            </a:avLst>
          </a:prstGeom>
          <a:solidFill>
            <a:srgbClr val="CCEEFF"/>
          </a:solidFill>
          <a:ln/>
        </p:spPr>
      </p:sp>
      <p:sp>
        <p:nvSpPr>
          <p:cNvPr id="5" name="Shape 3"/>
          <p:cNvSpPr/>
          <p:nvPr/>
        </p:nvSpPr>
        <p:spPr>
          <a:xfrm>
            <a:off x="574476" y="1106389"/>
            <a:ext cx="11145837" cy="5789711"/>
          </a:xfrm>
          <a:prstGeom prst="roundRect">
            <a:avLst>
              <a:gd name="adj" fmla="val 188"/>
            </a:avLst>
          </a:prstGeom>
          <a:solidFill>
            <a:srgbClr val="CCEEFF"/>
          </a:solidFill>
          <a:ln/>
        </p:spPr>
      </p:sp>
      <p:sp>
        <p:nvSpPr>
          <p:cNvPr id="6" name="Text 4"/>
          <p:cNvSpPr/>
          <p:nvPr/>
        </p:nvSpPr>
        <p:spPr>
          <a:xfrm>
            <a:off x="574477" y="1183482"/>
            <a:ext cx="11043047" cy="5750718"/>
          </a:xfrm>
          <a:prstGeom prst="rect">
            <a:avLst/>
          </a:prstGeom>
          <a:noFill/>
          <a:ln/>
        </p:spPr>
        <p:txBody>
          <a:bodyPr wrap="square" lIns="0" tIns="0" rIns="0" bIns="0" rtlCol="0" anchor="t"/>
          <a:lstStyle/>
          <a:p>
            <a:pPr>
              <a:lnSpc>
                <a:spcPts val="1292"/>
              </a:lnSpc>
            </a:pPr>
            <a:r>
              <a:rPr lang="en-US" sz="792" dirty="0">
                <a:solidFill>
                  <a:srgbClr val="272525"/>
                </a:solidFill>
                <a:highlight>
                  <a:srgbClr val="CCEEFF"/>
                </a:highlight>
                <a:latin typeface="Consolas" pitchFamily="34" charset="0"/>
                <a:ea typeface="Consolas" pitchFamily="34" charset="-122"/>
                <a:cs typeface="Consolas" pitchFamily="34" charset="-120"/>
              </a:rPr>
              <a:t>
class Node {
  int value;
  Node next</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public Node(int value) {
    this.value = value;
    this.next = null</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class </a:t>
            </a:r>
            <a:r>
              <a:rPr lang="en-US" sz="792" dirty="0" err="1" smtClean="0">
                <a:solidFill>
                  <a:srgbClr val="272525"/>
                </a:solidFill>
                <a:highlight>
                  <a:srgbClr val="CCEEFF"/>
                </a:highlight>
                <a:latin typeface="Consolas" pitchFamily="34" charset="0"/>
                <a:ea typeface="Consolas" pitchFamily="34" charset="-122"/>
                <a:cs typeface="Consolas" pitchFamily="34" charset="-120"/>
              </a:rPr>
              <a:t>LinkedListQueue</a:t>
            </a:r>
            <a:r>
              <a:rPr lang="en-US" sz="792" dirty="0" smtClean="0">
                <a:solidFill>
                  <a:srgbClr val="272525"/>
                </a:solidFill>
                <a:highlight>
                  <a:srgbClr val="CCEEFF"/>
                </a:highlight>
                <a:latin typeface="Consolas" pitchFamily="34" charset="0"/>
                <a:ea typeface="Consolas" pitchFamily="34" charset="-122"/>
                <a:cs typeface="Consolas" pitchFamily="34" charset="-120"/>
              </a:rPr>
              <a:t> </a:t>
            </a:r>
            <a:r>
              <a:rPr lang="en-US" sz="792" dirty="0">
                <a:solidFill>
                  <a:srgbClr val="272525"/>
                </a:solidFill>
                <a:highlight>
                  <a:srgbClr val="CCEEFF"/>
                </a:highlight>
                <a:latin typeface="Consolas" pitchFamily="34" charset="0"/>
                <a:ea typeface="Consolas" pitchFamily="34" charset="-122"/>
                <a:cs typeface="Consolas" pitchFamily="34" charset="-120"/>
              </a:rPr>
              <a:t>{
  private Node front, rear</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public LinkedListQueue() {
    this.front = this.rear = null</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 Check if the queue is empty
  public boolean isEmpty() {
    return front == null</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 Enqueue operation
  public void enqueue(int item) {
    Node newNode = new Node(item);
    if (this.rear == null) {
      this.front = this.rear = newNode;
      return</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this.rear.next = newNode;
    this.rear = newNode;
  </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 Dequeue operation
  public int dequeue() {
    if (isEmpty()) {
      System.out.println("Queue is empty");
      return </a:t>
            </a:r>
            <a:r>
              <a:rPr lang="en-US" sz="792" dirty="0" err="1">
                <a:solidFill>
                  <a:srgbClr val="272525"/>
                </a:solidFill>
                <a:highlight>
                  <a:srgbClr val="CCEEFF"/>
                </a:highlight>
                <a:latin typeface="Consolas" pitchFamily="34" charset="0"/>
                <a:ea typeface="Consolas" pitchFamily="34" charset="-122"/>
                <a:cs typeface="Consolas" pitchFamily="34" charset="-120"/>
              </a:rPr>
              <a:t>Integer.MIN_VALUE</a:t>
            </a:r>
            <a:r>
              <a:rPr lang="en-US" sz="792" dirty="0" smtClean="0">
                <a:solidFill>
                  <a:srgbClr val="272525"/>
                </a:solidFill>
                <a:highlight>
                  <a:srgbClr val="CCEEFF"/>
                </a:highlight>
                <a:latin typeface="Consolas" pitchFamily="34" charset="0"/>
                <a:ea typeface="Consolas" pitchFamily="34" charset="-122"/>
                <a:cs typeface="Consolas" pitchFamily="34" charset="-120"/>
              </a:rPr>
              <a:t>;}</a:t>
            </a:r>
            <a:r>
              <a:rPr lang="en-US" sz="792" dirty="0">
                <a:solidFill>
                  <a:srgbClr val="272525"/>
                </a:solidFill>
                <a:highlight>
                  <a:srgbClr val="CCEEFF"/>
                </a:highlight>
                <a:latin typeface="Consolas" pitchFamily="34" charset="0"/>
                <a:ea typeface="Consolas" pitchFamily="34" charset="-122"/>
                <a:cs typeface="Consolas" pitchFamily="34" charset="-120"/>
              </a:rPr>
              <a:t>
    int item = this.front.value;
    this.front = this.front.next;
    if (this.front == null) {
      this.rear = null</a:t>
            </a:r>
            <a:r>
              <a:rPr lang="en-US" sz="792" dirty="0" smtClean="0">
                <a:solidFill>
                  <a:srgbClr val="272525"/>
                </a:solidFill>
                <a:highlight>
                  <a:srgbClr val="CCEEFF"/>
                </a:highlight>
                <a:latin typeface="Consolas" pitchFamily="34" charset="0"/>
                <a:ea typeface="Consolas" pitchFamily="34" charset="-122"/>
                <a:cs typeface="Consolas" pitchFamily="34" charset="-120"/>
              </a:rPr>
              <a:t>; </a:t>
            </a:r>
            <a:r>
              <a:rPr lang="en-US" sz="792" dirty="0">
                <a:solidFill>
                  <a:srgbClr val="272525"/>
                </a:solidFill>
                <a:highlight>
                  <a:srgbClr val="CCEEFF"/>
                </a:highlight>
                <a:latin typeface="Consolas" pitchFamily="34" charset="0"/>
                <a:ea typeface="Consolas" pitchFamily="34" charset="-122"/>
                <a:cs typeface="Consolas" pitchFamily="34" charset="-120"/>
              </a:rPr>
              <a:t>}
    return item;
  }
}
</a:t>
            </a:r>
            <a:endParaRPr lang="en-US" sz="792" dirty="0"/>
          </a:p>
        </p:txBody>
      </p:sp>
    </p:spTree>
    <p:extLst>
      <p:ext uri="{BB962C8B-B14F-4D97-AF65-F5344CB8AC3E}">
        <p14:creationId xmlns:p14="http://schemas.microsoft.com/office/powerpoint/2010/main" val="2607099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930103"/>
          </a:xfrm>
          <a:prstGeom prst="rect">
            <a:avLst/>
          </a:prstGeom>
        </p:spPr>
      </p:pic>
      <p:pic>
        <p:nvPicPr>
          <p:cNvPr id="3" name="Image 1" descr="preencoded.png"/>
          <p:cNvPicPr>
            <a:picLocks noChangeAspect="1"/>
          </p:cNvPicPr>
          <p:nvPr/>
        </p:nvPicPr>
        <p:blipFill>
          <a:blip r:embed="rId4"/>
          <a:stretch>
            <a:fillRect/>
          </a:stretch>
        </p:blipFill>
        <p:spPr>
          <a:xfrm>
            <a:off x="5047258" y="192981"/>
            <a:ext cx="2097484" cy="1544142"/>
          </a:xfrm>
          <a:prstGeom prst="rect">
            <a:avLst/>
          </a:prstGeom>
        </p:spPr>
      </p:pic>
      <p:sp>
        <p:nvSpPr>
          <p:cNvPr id="4" name="Text 0"/>
          <p:cNvSpPr/>
          <p:nvPr/>
        </p:nvSpPr>
        <p:spPr>
          <a:xfrm>
            <a:off x="540445" y="2354660"/>
            <a:ext cx="6162774" cy="506611"/>
          </a:xfrm>
          <a:prstGeom prst="rect">
            <a:avLst/>
          </a:prstGeom>
          <a:noFill/>
          <a:ln/>
        </p:spPr>
        <p:txBody>
          <a:bodyPr wrap="none" lIns="0" tIns="0" rIns="0" bIns="0" rtlCol="0" anchor="t"/>
          <a:lstStyle/>
          <a:p>
            <a:pPr>
              <a:lnSpc>
                <a:spcPts val="3958"/>
              </a:lnSpc>
            </a:pPr>
            <a:r>
              <a:rPr lang="en-US" sz="3167" b="1" dirty="0">
                <a:solidFill>
                  <a:srgbClr val="000000"/>
                </a:solidFill>
                <a:latin typeface="Petrona Bold" pitchFamily="34" charset="0"/>
                <a:ea typeface="Petrona Bold" pitchFamily="34" charset="-122"/>
                <a:cs typeface="Petrona Bold" pitchFamily="34" charset="-120"/>
              </a:rPr>
              <a:t>Concrete Example: A Bank Queue</a:t>
            </a:r>
            <a:endParaRPr lang="en-US" sz="3167" dirty="0"/>
          </a:p>
        </p:txBody>
      </p:sp>
      <p:sp>
        <p:nvSpPr>
          <p:cNvPr id="5" name="Text 1"/>
          <p:cNvSpPr/>
          <p:nvPr/>
        </p:nvSpPr>
        <p:spPr>
          <a:xfrm>
            <a:off x="540445" y="3092847"/>
            <a:ext cx="11111111" cy="493911"/>
          </a:xfrm>
          <a:prstGeom prst="rect">
            <a:avLst/>
          </a:prstGeom>
          <a:noFill/>
          <a:ln/>
        </p:spPr>
        <p:txBody>
          <a:bodyPr wrap="squar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Let's visualize how a FIFO queue works in a real-world scenario: imagine a queue at a bank. Customers arrive and join the queue, waiting their turn to be served by a teller. The first customer in line is the first one to be served, followed by the next customer, and so on.</a:t>
            </a:r>
            <a:endParaRPr lang="en-US" sz="1208" dirty="0"/>
          </a:p>
        </p:txBody>
      </p:sp>
      <p:sp>
        <p:nvSpPr>
          <p:cNvPr id="6" name="Shape 2"/>
          <p:cNvSpPr/>
          <p:nvPr/>
        </p:nvSpPr>
        <p:spPr>
          <a:xfrm>
            <a:off x="540445" y="3760391"/>
            <a:ext cx="11111111" cy="2681486"/>
          </a:xfrm>
          <a:prstGeom prst="roundRect">
            <a:avLst>
              <a:gd name="adj" fmla="val 2419"/>
            </a:avLst>
          </a:prstGeom>
          <a:noFill/>
          <a:ln w="7620">
            <a:solidFill>
              <a:srgbClr val="000000">
                <a:alpha val="8000"/>
              </a:srgbClr>
            </a:solidFill>
            <a:prstDash val="solid"/>
          </a:ln>
        </p:spPr>
      </p:sp>
      <p:sp>
        <p:nvSpPr>
          <p:cNvPr id="7" name="Shape 3"/>
          <p:cNvSpPr/>
          <p:nvPr/>
        </p:nvSpPr>
        <p:spPr>
          <a:xfrm>
            <a:off x="546795" y="3766741"/>
            <a:ext cx="11098411" cy="444798"/>
          </a:xfrm>
          <a:prstGeom prst="rect">
            <a:avLst/>
          </a:prstGeom>
          <a:solidFill>
            <a:srgbClr val="FFFFFF">
              <a:alpha val="4000"/>
            </a:srgbClr>
          </a:solidFill>
          <a:ln/>
        </p:spPr>
      </p:sp>
      <p:sp>
        <p:nvSpPr>
          <p:cNvPr id="8" name="Text 4"/>
          <p:cNvSpPr/>
          <p:nvPr/>
        </p:nvSpPr>
        <p:spPr>
          <a:xfrm>
            <a:off x="701179" y="3865662"/>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Customer A</a:t>
            </a:r>
            <a:endParaRPr lang="en-US" sz="1208" dirty="0"/>
          </a:p>
        </p:txBody>
      </p:sp>
      <p:sp>
        <p:nvSpPr>
          <p:cNvPr id="9" name="Text 5"/>
          <p:cNvSpPr/>
          <p:nvPr/>
        </p:nvSpPr>
        <p:spPr>
          <a:xfrm>
            <a:off x="6253559" y="3865662"/>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Arrives at the bank</a:t>
            </a:r>
            <a:endParaRPr lang="en-US" sz="1208" dirty="0"/>
          </a:p>
        </p:txBody>
      </p:sp>
      <p:sp>
        <p:nvSpPr>
          <p:cNvPr id="10" name="Shape 6"/>
          <p:cNvSpPr/>
          <p:nvPr/>
        </p:nvSpPr>
        <p:spPr>
          <a:xfrm>
            <a:off x="546795" y="4211539"/>
            <a:ext cx="11098411" cy="444798"/>
          </a:xfrm>
          <a:prstGeom prst="rect">
            <a:avLst/>
          </a:prstGeom>
          <a:solidFill>
            <a:srgbClr val="000000">
              <a:alpha val="4000"/>
            </a:srgbClr>
          </a:solidFill>
          <a:ln/>
        </p:spPr>
      </p:sp>
      <p:sp>
        <p:nvSpPr>
          <p:cNvPr id="11" name="Text 7"/>
          <p:cNvSpPr/>
          <p:nvPr/>
        </p:nvSpPr>
        <p:spPr>
          <a:xfrm>
            <a:off x="701179" y="4310460"/>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Customer B</a:t>
            </a:r>
            <a:endParaRPr lang="en-US" sz="1208" dirty="0"/>
          </a:p>
        </p:txBody>
      </p:sp>
      <p:sp>
        <p:nvSpPr>
          <p:cNvPr id="12" name="Text 8"/>
          <p:cNvSpPr/>
          <p:nvPr/>
        </p:nvSpPr>
        <p:spPr>
          <a:xfrm>
            <a:off x="6253559" y="4310460"/>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Arrives after Customer A</a:t>
            </a:r>
            <a:endParaRPr lang="en-US" sz="1208" dirty="0"/>
          </a:p>
        </p:txBody>
      </p:sp>
      <p:sp>
        <p:nvSpPr>
          <p:cNvPr id="13" name="Shape 9"/>
          <p:cNvSpPr/>
          <p:nvPr/>
        </p:nvSpPr>
        <p:spPr>
          <a:xfrm>
            <a:off x="546795" y="4656336"/>
            <a:ext cx="11098411" cy="444798"/>
          </a:xfrm>
          <a:prstGeom prst="rect">
            <a:avLst/>
          </a:prstGeom>
          <a:solidFill>
            <a:srgbClr val="FFFFFF">
              <a:alpha val="4000"/>
            </a:srgbClr>
          </a:solidFill>
          <a:ln/>
        </p:spPr>
      </p:sp>
      <p:sp>
        <p:nvSpPr>
          <p:cNvPr id="14" name="Text 10"/>
          <p:cNvSpPr/>
          <p:nvPr/>
        </p:nvSpPr>
        <p:spPr>
          <a:xfrm>
            <a:off x="701179" y="4755257"/>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Customer C</a:t>
            </a:r>
            <a:endParaRPr lang="en-US" sz="1208" dirty="0"/>
          </a:p>
        </p:txBody>
      </p:sp>
      <p:sp>
        <p:nvSpPr>
          <p:cNvPr id="15" name="Text 11"/>
          <p:cNvSpPr/>
          <p:nvPr/>
        </p:nvSpPr>
        <p:spPr>
          <a:xfrm>
            <a:off x="6253559" y="4755257"/>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Arrives after Customer B</a:t>
            </a:r>
            <a:endParaRPr lang="en-US" sz="1208" dirty="0"/>
          </a:p>
        </p:txBody>
      </p:sp>
      <p:sp>
        <p:nvSpPr>
          <p:cNvPr id="16" name="Shape 12"/>
          <p:cNvSpPr/>
          <p:nvPr/>
        </p:nvSpPr>
        <p:spPr>
          <a:xfrm>
            <a:off x="546795" y="5101134"/>
            <a:ext cx="11098411" cy="444798"/>
          </a:xfrm>
          <a:prstGeom prst="rect">
            <a:avLst/>
          </a:prstGeom>
          <a:solidFill>
            <a:srgbClr val="000000">
              <a:alpha val="4000"/>
            </a:srgbClr>
          </a:solidFill>
          <a:ln/>
        </p:spPr>
      </p:sp>
      <p:sp>
        <p:nvSpPr>
          <p:cNvPr id="17" name="Text 13"/>
          <p:cNvSpPr/>
          <p:nvPr/>
        </p:nvSpPr>
        <p:spPr>
          <a:xfrm>
            <a:off x="701179" y="5200055"/>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Customer A</a:t>
            </a:r>
            <a:endParaRPr lang="en-US" sz="1208" dirty="0"/>
          </a:p>
        </p:txBody>
      </p:sp>
      <p:sp>
        <p:nvSpPr>
          <p:cNvPr id="18" name="Text 14"/>
          <p:cNvSpPr/>
          <p:nvPr/>
        </p:nvSpPr>
        <p:spPr>
          <a:xfrm>
            <a:off x="6253559" y="5200055"/>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Is served by the teller</a:t>
            </a:r>
            <a:endParaRPr lang="en-US" sz="1208" dirty="0"/>
          </a:p>
        </p:txBody>
      </p:sp>
      <p:sp>
        <p:nvSpPr>
          <p:cNvPr id="19" name="Shape 15"/>
          <p:cNvSpPr/>
          <p:nvPr/>
        </p:nvSpPr>
        <p:spPr>
          <a:xfrm>
            <a:off x="546795" y="5545932"/>
            <a:ext cx="11098411" cy="444798"/>
          </a:xfrm>
          <a:prstGeom prst="rect">
            <a:avLst/>
          </a:prstGeom>
          <a:solidFill>
            <a:srgbClr val="FFFFFF">
              <a:alpha val="4000"/>
            </a:srgbClr>
          </a:solidFill>
          <a:ln/>
        </p:spPr>
      </p:sp>
      <p:sp>
        <p:nvSpPr>
          <p:cNvPr id="20" name="Text 16"/>
          <p:cNvSpPr/>
          <p:nvPr/>
        </p:nvSpPr>
        <p:spPr>
          <a:xfrm>
            <a:off x="701179" y="5644853"/>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Customer B</a:t>
            </a:r>
            <a:endParaRPr lang="en-US" sz="1208" dirty="0"/>
          </a:p>
        </p:txBody>
      </p:sp>
      <p:sp>
        <p:nvSpPr>
          <p:cNvPr id="21" name="Text 17"/>
          <p:cNvSpPr/>
          <p:nvPr/>
        </p:nvSpPr>
        <p:spPr>
          <a:xfrm>
            <a:off x="6253559" y="5644853"/>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Is served next</a:t>
            </a:r>
            <a:endParaRPr lang="en-US" sz="1208" dirty="0"/>
          </a:p>
        </p:txBody>
      </p:sp>
      <p:sp>
        <p:nvSpPr>
          <p:cNvPr id="22" name="Shape 18"/>
          <p:cNvSpPr/>
          <p:nvPr/>
        </p:nvSpPr>
        <p:spPr>
          <a:xfrm>
            <a:off x="546795" y="5990729"/>
            <a:ext cx="11098411" cy="444798"/>
          </a:xfrm>
          <a:prstGeom prst="rect">
            <a:avLst/>
          </a:prstGeom>
          <a:solidFill>
            <a:srgbClr val="000000">
              <a:alpha val="4000"/>
            </a:srgbClr>
          </a:solidFill>
          <a:ln/>
        </p:spPr>
      </p:sp>
      <p:sp>
        <p:nvSpPr>
          <p:cNvPr id="23" name="Text 19"/>
          <p:cNvSpPr/>
          <p:nvPr/>
        </p:nvSpPr>
        <p:spPr>
          <a:xfrm>
            <a:off x="701179" y="6089650"/>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Customer C</a:t>
            </a:r>
            <a:endParaRPr lang="en-US" sz="1208" dirty="0"/>
          </a:p>
        </p:txBody>
      </p:sp>
      <p:sp>
        <p:nvSpPr>
          <p:cNvPr id="24" name="Text 20"/>
          <p:cNvSpPr/>
          <p:nvPr/>
        </p:nvSpPr>
        <p:spPr>
          <a:xfrm>
            <a:off x="6253559" y="6089650"/>
            <a:ext cx="5237262" cy="246956"/>
          </a:xfrm>
          <a:prstGeom prst="rect">
            <a:avLst/>
          </a:prstGeom>
          <a:noFill/>
          <a:ln/>
        </p:spPr>
        <p:txBody>
          <a:bodyPr wrap="none" lIns="0" tIns="0" rIns="0" bIns="0" rtlCol="0" anchor="t"/>
          <a:lstStyle/>
          <a:p>
            <a:pPr>
              <a:lnSpc>
                <a:spcPts val="1917"/>
              </a:lnSpc>
            </a:pPr>
            <a:r>
              <a:rPr lang="en-US" sz="1208" dirty="0">
                <a:solidFill>
                  <a:srgbClr val="272525"/>
                </a:solidFill>
                <a:latin typeface="Inter" pitchFamily="34" charset="0"/>
                <a:ea typeface="Inter" pitchFamily="34" charset="-122"/>
                <a:cs typeface="Inter" pitchFamily="34" charset="-120"/>
              </a:rPr>
              <a:t>Is served last</a:t>
            </a:r>
            <a:endParaRPr lang="en-US" sz="1208" dirty="0"/>
          </a:p>
        </p:txBody>
      </p:sp>
    </p:spTree>
    <p:extLst>
      <p:ext uri="{BB962C8B-B14F-4D97-AF65-F5344CB8AC3E}">
        <p14:creationId xmlns:p14="http://schemas.microsoft.com/office/powerpoint/2010/main" val="50758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3713" y="388442"/>
            <a:ext cx="7089180" cy="462856"/>
          </a:xfrm>
          <a:prstGeom prst="rect">
            <a:avLst/>
          </a:prstGeom>
          <a:noFill/>
          <a:ln/>
        </p:spPr>
        <p:txBody>
          <a:bodyPr wrap="none" lIns="0" tIns="0" rIns="0" bIns="0" rtlCol="0" anchor="t"/>
          <a:lstStyle/>
          <a:p>
            <a:pPr>
              <a:lnSpc>
                <a:spcPts val="3625"/>
              </a:lnSpc>
            </a:pPr>
            <a:r>
              <a:rPr lang="en-US" sz="2875" b="1" dirty="0">
                <a:solidFill>
                  <a:srgbClr val="000000"/>
                </a:solidFill>
                <a:latin typeface="Petrona Bold" pitchFamily="34" charset="0"/>
                <a:ea typeface="Petrona Bold" pitchFamily="34" charset="-122"/>
                <a:cs typeface="Petrona Bold" pitchFamily="34" charset="-120"/>
              </a:rPr>
              <a:t>Example of Usage: Illustrating the Process</a:t>
            </a:r>
            <a:endParaRPr lang="en-US" sz="2875" dirty="0"/>
          </a:p>
        </p:txBody>
      </p:sp>
      <p:sp>
        <p:nvSpPr>
          <p:cNvPr id="3" name="Text 1"/>
          <p:cNvSpPr/>
          <p:nvPr/>
        </p:nvSpPr>
        <p:spPr>
          <a:xfrm>
            <a:off x="493713" y="1133376"/>
            <a:ext cx="11204575" cy="225723"/>
          </a:xfrm>
          <a:prstGeom prst="rect">
            <a:avLst/>
          </a:prstGeom>
          <a:noFill/>
          <a:ln/>
        </p:spPr>
        <p:txBody>
          <a:bodyPr wrap="non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Here's a Java code snippet that simulates a bank queue using a linked list-based FIFO queue:</a:t>
            </a:r>
            <a:endParaRPr lang="en-US" sz="1083" dirty="0"/>
          </a:p>
        </p:txBody>
      </p:sp>
      <p:sp>
        <p:nvSpPr>
          <p:cNvPr id="4" name="Shape 2"/>
          <p:cNvSpPr/>
          <p:nvPr/>
        </p:nvSpPr>
        <p:spPr>
          <a:xfrm>
            <a:off x="493713" y="1517749"/>
            <a:ext cx="11204575" cy="4951710"/>
          </a:xfrm>
          <a:prstGeom prst="roundRect">
            <a:avLst>
              <a:gd name="adj" fmla="val 1197"/>
            </a:avLst>
          </a:prstGeom>
          <a:solidFill>
            <a:srgbClr val="CCEEFF"/>
          </a:solidFill>
          <a:ln/>
        </p:spPr>
      </p:sp>
      <p:sp>
        <p:nvSpPr>
          <p:cNvPr id="5" name="Shape 3"/>
          <p:cNvSpPr/>
          <p:nvPr/>
        </p:nvSpPr>
        <p:spPr>
          <a:xfrm>
            <a:off x="486668" y="1508223"/>
            <a:ext cx="11610081" cy="5245001"/>
          </a:xfrm>
          <a:prstGeom prst="roundRect">
            <a:avLst>
              <a:gd name="adj" fmla="val 427"/>
            </a:avLst>
          </a:prstGeom>
          <a:solidFill>
            <a:srgbClr val="CCEEFF"/>
          </a:solidFill>
          <a:ln/>
        </p:spPr>
      </p:sp>
      <p:sp>
        <p:nvSpPr>
          <p:cNvPr id="6" name="Text 4"/>
          <p:cNvSpPr/>
          <p:nvPr/>
        </p:nvSpPr>
        <p:spPr>
          <a:xfrm>
            <a:off x="627658" y="1623517"/>
            <a:ext cx="10936684" cy="4740176"/>
          </a:xfrm>
          <a:prstGeom prst="rect">
            <a:avLst/>
          </a:prstGeom>
          <a:noFill/>
          <a:ln/>
        </p:spPr>
        <p:txBody>
          <a:bodyPr wrap="square" lIns="0" tIns="0" rIns="0" bIns="0" rtlCol="0" anchor="t"/>
          <a:lstStyle/>
          <a:p>
            <a:pPr>
              <a:lnSpc>
                <a:spcPts val="1750"/>
              </a:lnSpc>
            </a:pPr>
            <a:r>
              <a:rPr lang="en-US" sz="1083" dirty="0">
                <a:solidFill>
                  <a:srgbClr val="272525"/>
                </a:solidFill>
                <a:highlight>
                  <a:srgbClr val="CCEEFF"/>
                </a:highlight>
                <a:latin typeface="Consolas" pitchFamily="34" charset="0"/>
                <a:ea typeface="Consolas" pitchFamily="34" charset="-122"/>
                <a:cs typeface="Consolas" pitchFamily="34" charset="-120"/>
              </a:rPr>
              <a:t>
public class BankQueueExample {
  public static void main(String[] args) {
    LinkedListQueue bankQueue = new LinkedListQueue();
    // Enqueue customers
    bankQueue.enqueue(1); // Customer 1 arrives
    bankQueue.enqueue(2); // Customer 2 arrives
    bankQueue.enqueue(3); // Customer 3 arrives
    // Serve customers
    System.out.println("Serving customer: " + bankQueue.dequeue()); // Serving Customer 1
    System.out.println("Serving customer: " + bankQueue.dequeue()); // Serving Customer 2
    // New customer arrives
    bankQueue.enqueue(4); // Customer 4 arrives
    System.out.println("Serving customer: " + bankQueue.dequeue()); // Serving Customer 3
    System.out.println("Serving customer: " + bankQueue.dequeue()); // Serving Customer 4
  }
}
</a:t>
            </a:r>
            <a:endParaRPr lang="en-US" sz="1083" dirty="0"/>
          </a:p>
        </p:txBody>
      </p:sp>
    </p:spTree>
    <p:extLst>
      <p:ext uri="{BB962C8B-B14F-4D97-AF65-F5344CB8AC3E}">
        <p14:creationId xmlns:p14="http://schemas.microsoft.com/office/powerpoint/2010/main" val="235574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4269" y="676275"/>
            <a:ext cx="7982347" cy="622796"/>
          </a:xfrm>
          <a:prstGeom prst="rect">
            <a:avLst/>
          </a:prstGeom>
          <a:noFill/>
          <a:ln/>
        </p:spPr>
        <p:txBody>
          <a:bodyPr wrap="none" lIns="0" tIns="0" rIns="0" bIns="0" rtlCol="0" anchor="t"/>
          <a:lstStyle/>
          <a:p>
            <a:pPr>
              <a:lnSpc>
                <a:spcPts val="4875"/>
              </a:lnSpc>
            </a:pPr>
            <a:r>
              <a:rPr lang="en-US" sz="3917" b="1" dirty="0">
                <a:solidFill>
                  <a:srgbClr val="000000"/>
                </a:solidFill>
                <a:latin typeface="Petrona Bold" pitchFamily="34" charset="0"/>
                <a:ea typeface="Petrona Bold" pitchFamily="34" charset="-122"/>
                <a:cs typeface="Petrona Bold" pitchFamily="34" charset="-120"/>
              </a:rPr>
              <a:t>Linked Lists: Dynamic and Flexible</a:t>
            </a:r>
            <a:endParaRPr lang="en-US" sz="3917" dirty="0"/>
          </a:p>
        </p:txBody>
      </p:sp>
      <p:sp>
        <p:nvSpPr>
          <p:cNvPr id="3" name="Shape 1"/>
          <p:cNvSpPr/>
          <p:nvPr/>
        </p:nvSpPr>
        <p:spPr>
          <a:xfrm>
            <a:off x="664269" y="1892102"/>
            <a:ext cx="427038" cy="427038"/>
          </a:xfrm>
          <a:prstGeom prst="roundRect">
            <a:avLst>
              <a:gd name="adj" fmla="val 18667"/>
            </a:avLst>
          </a:prstGeom>
          <a:solidFill>
            <a:srgbClr val="CCEEFF"/>
          </a:solidFill>
          <a:ln w="7620">
            <a:solidFill>
              <a:srgbClr val="B2D4E5"/>
            </a:solidFill>
            <a:prstDash val="solid"/>
          </a:ln>
        </p:spPr>
      </p:sp>
      <p:sp>
        <p:nvSpPr>
          <p:cNvPr id="4" name="Text 2"/>
          <p:cNvSpPr/>
          <p:nvPr/>
        </p:nvSpPr>
        <p:spPr>
          <a:xfrm>
            <a:off x="813793" y="1956098"/>
            <a:ext cx="127993" cy="298946"/>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1</a:t>
            </a:r>
            <a:endParaRPr lang="en-US" sz="2333" dirty="0"/>
          </a:p>
        </p:txBody>
      </p:sp>
      <p:sp>
        <p:nvSpPr>
          <p:cNvPr id="5" name="Text 3"/>
          <p:cNvSpPr/>
          <p:nvPr/>
        </p:nvSpPr>
        <p:spPr>
          <a:xfrm>
            <a:off x="1281013" y="1892102"/>
            <a:ext cx="2491085" cy="311348"/>
          </a:xfrm>
          <a:prstGeom prst="rect">
            <a:avLst/>
          </a:prstGeom>
          <a:noFill/>
          <a:ln/>
        </p:spPr>
        <p:txBody>
          <a:bodyPr wrap="none" lIns="0" tIns="0" rIns="0" bIns="0" rtlCol="0" anchor="t"/>
          <a:lstStyle/>
          <a:p>
            <a:pPr>
              <a:lnSpc>
                <a:spcPts val="2417"/>
              </a:lnSpc>
            </a:pPr>
            <a:r>
              <a:rPr lang="en-US" sz="1958" b="1" dirty="0">
                <a:solidFill>
                  <a:srgbClr val="272525"/>
                </a:solidFill>
                <a:latin typeface="Petrona Bold" pitchFamily="34" charset="0"/>
                <a:ea typeface="Petrona Bold" pitchFamily="34" charset="-122"/>
                <a:cs typeface="Petrona Bold" pitchFamily="34" charset="-120"/>
              </a:rPr>
              <a:t>Dynamic Size</a:t>
            </a:r>
            <a:endParaRPr lang="en-US" sz="1958" dirty="0"/>
          </a:p>
        </p:txBody>
      </p:sp>
      <p:sp>
        <p:nvSpPr>
          <p:cNvPr id="6" name="Text 4"/>
          <p:cNvSpPr/>
          <p:nvPr/>
        </p:nvSpPr>
        <p:spPr>
          <a:xfrm>
            <a:off x="1281014" y="2317254"/>
            <a:ext cx="4720133" cy="151804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Unlike arrays, linked lists can grow or shrink dynamically, allowing for efficient insertion and deletion of elements. The size of a linked list is not fixed at creation, making it ideal for situations with unpredictable data sizes.</a:t>
            </a:r>
            <a:endParaRPr lang="en-US" sz="1458" dirty="0"/>
          </a:p>
        </p:txBody>
      </p:sp>
      <p:sp>
        <p:nvSpPr>
          <p:cNvPr id="7" name="Shape 5"/>
          <p:cNvSpPr/>
          <p:nvPr/>
        </p:nvSpPr>
        <p:spPr>
          <a:xfrm>
            <a:off x="6190854" y="1892102"/>
            <a:ext cx="427038" cy="427038"/>
          </a:xfrm>
          <a:prstGeom prst="roundRect">
            <a:avLst>
              <a:gd name="adj" fmla="val 18667"/>
            </a:avLst>
          </a:prstGeom>
          <a:solidFill>
            <a:srgbClr val="CCEEFF"/>
          </a:solidFill>
          <a:ln w="7620">
            <a:solidFill>
              <a:srgbClr val="B2D4E5"/>
            </a:solidFill>
            <a:prstDash val="solid"/>
          </a:ln>
        </p:spPr>
      </p:sp>
      <p:sp>
        <p:nvSpPr>
          <p:cNvPr id="8" name="Text 6"/>
          <p:cNvSpPr/>
          <p:nvPr/>
        </p:nvSpPr>
        <p:spPr>
          <a:xfrm>
            <a:off x="6319640" y="1956098"/>
            <a:ext cx="169466" cy="298946"/>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2</a:t>
            </a:r>
            <a:endParaRPr lang="en-US" sz="2333" dirty="0"/>
          </a:p>
        </p:txBody>
      </p:sp>
      <p:sp>
        <p:nvSpPr>
          <p:cNvPr id="9" name="Text 7"/>
          <p:cNvSpPr/>
          <p:nvPr/>
        </p:nvSpPr>
        <p:spPr>
          <a:xfrm>
            <a:off x="6807597" y="1892102"/>
            <a:ext cx="3554313" cy="311348"/>
          </a:xfrm>
          <a:prstGeom prst="rect">
            <a:avLst/>
          </a:prstGeom>
          <a:noFill/>
          <a:ln/>
        </p:spPr>
        <p:txBody>
          <a:bodyPr wrap="none" lIns="0" tIns="0" rIns="0" bIns="0" rtlCol="0" anchor="t"/>
          <a:lstStyle/>
          <a:p>
            <a:pPr>
              <a:lnSpc>
                <a:spcPts val="2417"/>
              </a:lnSpc>
            </a:pPr>
            <a:r>
              <a:rPr lang="en-US" sz="1958" b="1" dirty="0">
                <a:solidFill>
                  <a:srgbClr val="272525"/>
                </a:solidFill>
                <a:latin typeface="Petrona Bold" pitchFamily="34" charset="0"/>
                <a:ea typeface="Petrona Bold" pitchFamily="34" charset="-122"/>
                <a:cs typeface="Petrona Bold" pitchFamily="34" charset="-120"/>
              </a:rPr>
              <a:t>Flexible Insertion and Deletion</a:t>
            </a:r>
            <a:endParaRPr lang="en-US" sz="1958" dirty="0"/>
          </a:p>
        </p:txBody>
      </p:sp>
      <p:sp>
        <p:nvSpPr>
          <p:cNvPr id="10" name="Text 8"/>
          <p:cNvSpPr/>
          <p:nvPr/>
        </p:nvSpPr>
        <p:spPr>
          <a:xfrm>
            <a:off x="6807597" y="2317254"/>
            <a:ext cx="4720133" cy="151804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Inserting or deleting elements in a linked list is typically faster than in an array because it involves updating pointers instead of shifting elements. Linked lists are well-suited for applications where elements are frequently added or removed.</a:t>
            </a:r>
            <a:endParaRPr lang="en-US" sz="1458" dirty="0"/>
          </a:p>
        </p:txBody>
      </p:sp>
      <p:sp>
        <p:nvSpPr>
          <p:cNvPr id="11" name="Shape 9"/>
          <p:cNvSpPr/>
          <p:nvPr/>
        </p:nvSpPr>
        <p:spPr>
          <a:xfrm>
            <a:off x="664269" y="4238526"/>
            <a:ext cx="427038" cy="427038"/>
          </a:xfrm>
          <a:prstGeom prst="roundRect">
            <a:avLst>
              <a:gd name="adj" fmla="val 18667"/>
            </a:avLst>
          </a:prstGeom>
          <a:solidFill>
            <a:srgbClr val="CCEEFF"/>
          </a:solidFill>
          <a:ln w="7620">
            <a:solidFill>
              <a:srgbClr val="B2D4E5"/>
            </a:solidFill>
            <a:prstDash val="solid"/>
          </a:ln>
        </p:spPr>
      </p:sp>
      <p:sp>
        <p:nvSpPr>
          <p:cNvPr id="12" name="Text 10"/>
          <p:cNvSpPr/>
          <p:nvPr/>
        </p:nvSpPr>
        <p:spPr>
          <a:xfrm>
            <a:off x="793155" y="4302522"/>
            <a:ext cx="169168" cy="298946"/>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3</a:t>
            </a:r>
            <a:endParaRPr lang="en-US" sz="2333" dirty="0"/>
          </a:p>
        </p:txBody>
      </p:sp>
      <p:sp>
        <p:nvSpPr>
          <p:cNvPr id="13" name="Text 11"/>
          <p:cNvSpPr/>
          <p:nvPr/>
        </p:nvSpPr>
        <p:spPr>
          <a:xfrm>
            <a:off x="1281013" y="4238526"/>
            <a:ext cx="2491085" cy="311348"/>
          </a:xfrm>
          <a:prstGeom prst="rect">
            <a:avLst/>
          </a:prstGeom>
          <a:noFill/>
          <a:ln/>
        </p:spPr>
        <p:txBody>
          <a:bodyPr wrap="none" lIns="0" tIns="0" rIns="0" bIns="0" rtlCol="0" anchor="t"/>
          <a:lstStyle/>
          <a:p>
            <a:pPr>
              <a:lnSpc>
                <a:spcPts val="2417"/>
              </a:lnSpc>
            </a:pPr>
            <a:r>
              <a:rPr lang="en-US" sz="1958" b="1" dirty="0">
                <a:solidFill>
                  <a:srgbClr val="272525"/>
                </a:solidFill>
                <a:latin typeface="Petrona Bold" pitchFamily="34" charset="0"/>
                <a:ea typeface="Petrona Bold" pitchFamily="34" charset="-122"/>
                <a:cs typeface="Petrona Bold" pitchFamily="34" charset="-120"/>
              </a:rPr>
              <a:t>Traversing the List</a:t>
            </a:r>
            <a:endParaRPr lang="en-US" sz="1958" dirty="0"/>
          </a:p>
        </p:txBody>
      </p:sp>
      <p:sp>
        <p:nvSpPr>
          <p:cNvPr id="14" name="Text 12"/>
          <p:cNvSpPr/>
          <p:nvPr/>
        </p:nvSpPr>
        <p:spPr>
          <a:xfrm>
            <a:off x="1281014" y="4663678"/>
            <a:ext cx="4720133" cy="151804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Linked lists can be traversed by following the pointers from one node to the next, sequentially accessing all elements in the list. This traversal is linear in time complexity, meaning it takes time proportional to the number of elements.</a:t>
            </a:r>
            <a:endParaRPr lang="en-US" sz="1458" dirty="0"/>
          </a:p>
        </p:txBody>
      </p:sp>
      <p:sp>
        <p:nvSpPr>
          <p:cNvPr id="15" name="Shape 13"/>
          <p:cNvSpPr/>
          <p:nvPr/>
        </p:nvSpPr>
        <p:spPr>
          <a:xfrm>
            <a:off x="6190854" y="4238526"/>
            <a:ext cx="427038" cy="427038"/>
          </a:xfrm>
          <a:prstGeom prst="roundRect">
            <a:avLst>
              <a:gd name="adj" fmla="val 18667"/>
            </a:avLst>
          </a:prstGeom>
          <a:solidFill>
            <a:srgbClr val="CCEEFF"/>
          </a:solidFill>
          <a:ln w="7620">
            <a:solidFill>
              <a:srgbClr val="B2D4E5"/>
            </a:solidFill>
            <a:prstDash val="solid"/>
          </a:ln>
        </p:spPr>
      </p:sp>
      <p:sp>
        <p:nvSpPr>
          <p:cNvPr id="16" name="Text 14"/>
          <p:cNvSpPr/>
          <p:nvPr/>
        </p:nvSpPr>
        <p:spPr>
          <a:xfrm>
            <a:off x="6323807" y="4302522"/>
            <a:ext cx="161132" cy="298946"/>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4</a:t>
            </a:r>
            <a:endParaRPr lang="en-US" sz="2333" dirty="0"/>
          </a:p>
        </p:txBody>
      </p:sp>
      <p:sp>
        <p:nvSpPr>
          <p:cNvPr id="17" name="Text 15"/>
          <p:cNvSpPr/>
          <p:nvPr/>
        </p:nvSpPr>
        <p:spPr>
          <a:xfrm>
            <a:off x="6807597" y="4238526"/>
            <a:ext cx="2491085" cy="311348"/>
          </a:xfrm>
          <a:prstGeom prst="rect">
            <a:avLst/>
          </a:prstGeom>
          <a:noFill/>
          <a:ln/>
        </p:spPr>
        <p:txBody>
          <a:bodyPr wrap="none" lIns="0" tIns="0" rIns="0" bIns="0" rtlCol="0" anchor="t"/>
          <a:lstStyle/>
          <a:p>
            <a:pPr>
              <a:lnSpc>
                <a:spcPts val="2417"/>
              </a:lnSpc>
            </a:pPr>
            <a:r>
              <a:rPr lang="en-US" sz="1958" b="1" dirty="0">
                <a:solidFill>
                  <a:srgbClr val="272525"/>
                </a:solidFill>
                <a:latin typeface="Petrona Bold" pitchFamily="34" charset="0"/>
                <a:ea typeface="Petrona Bold" pitchFamily="34" charset="-122"/>
                <a:cs typeface="Petrona Bold" pitchFamily="34" charset="-120"/>
              </a:rPr>
              <a:t>Memory Allocation</a:t>
            </a:r>
            <a:endParaRPr lang="en-US" sz="1958" dirty="0"/>
          </a:p>
        </p:txBody>
      </p:sp>
      <p:sp>
        <p:nvSpPr>
          <p:cNvPr id="18" name="Text 16"/>
          <p:cNvSpPr/>
          <p:nvPr/>
        </p:nvSpPr>
        <p:spPr>
          <a:xfrm>
            <a:off x="6807597" y="4663678"/>
            <a:ext cx="4720133" cy="151804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Linked lists use dynamic memory allocation, where nodes are allocated individually as needed. This approach is efficient in managing memory and prevents fragmentation compared to fixed-size arrays.</a:t>
            </a:r>
            <a:endParaRPr lang="en-US" sz="1458" dirty="0"/>
          </a:p>
        </p:txBody>
      </p:sp>
    </p:spTree>
    <p:extLst>
      <p:ext uri="{BB962C8B-B14F-4D97-AF65-F5344CB8AC3E}">
        <p14:creationId xmlns:p14="http://schemas.microsoft.com/office/powerpoint/2010/main" val="8235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731368"/>
          </a:xfrm>
          <a:prstGeom prst="rect">
            <a:avLst/>
          </a:prstGeom>
        </p:spPr>
      </p:pic>
      <p:pic>
        <p:nvPicPr>
          <p:cNvPr id="3" name="Image 1" descr="preencoded.png"/>
          <p:cNvPicPr>
            <a:picLocks noChangeAspect="1"/>
          </p:cNvPicPr>
          <p:nvPr/>
        </p:nvPicPr>
        <p:blipFill>
          <a:blip r:embed="rId4"/>
          <a:stretch>
            <a:fillRect/>
          </a:stretch>
        </p:blipFill>
        <p:spPr>
          <a:xfrm>
            <a:off x="5138242" y="173137"/>
            <a:ext cx="1915418" cy="1385094"/>
          </a:xfrm>
          <a:prstGeom prst="rect">
            <a:avLst/>
          </a:prstGeom>
        </p:spPr>
      </p:pic>
      <p:sp>
        <p:nvSpPr>
          <p:cNvPr id="4" name="Text 0"/>
          <p:cNvSpPr/>
          <p:nvPr/>
        </p:nvSpPr>
        <p:spPr>
          <a:xfrm>
            <a:off x="484783" y="2112765"/>
            <a:ext cx="7451824" cy="454521"/>
          </a:xfrm>
          <a:prstGeom prst="rect">
            <a:avLst/>
          </a:prstGeom>
          <a:noFill/>
          <a:ln/>
        </p:spPr>
        <p:txBody>
          <a:bodyPr wrap="none" lIns="0" tIns="0" rIns="0" bIns="0" rtlCol="0" anchor="t"/>
          <a:lstStyle/>
          <a:p>
            <a:pPr>
              <a:lnSpc>
                <a:spcPts val="3542"/>
              </a:lnSpc>
            </a:pPr>
            <a:r>
              <a:rPr lang="en-US" sz="2833" b="1" dirty="0">
                <a:solidFill>
                  <a:srgbClr val="000000"/>
                </a:solidFill>
                <a:latin typeface="Petrona Bold" pitchFamily="34" charset="0"/>
                <a:ea typeface="Petrona Bold" pitchFamily="34" charset="-122"/>
                <a:cs typeface="Petrona Bold" pitchFamily="34" charset="-120"/>
              </a:rPr>
              <a:t>Advantages and Applications of FIFO Queues</a:t>
            </a:r>
            <a:endParaRPr lang="en-US" sz="2833" dirty="0"/>
          </a:p>
        </p:txBody>
      </p:sp>
      <p:sp>
        <p:nvSpPr>
          <p:cNvPr id="5" name="Text 1"/>
          <p:cNvSpPr/>
          <p:nvPr/>
        </p:nvSpPr>
        <p:spPr>
          <a:xfrm>
            <a:off x="484783" y="2775050"/>
            <a:ext cx="11222434" cy="221556"/>
          </a:xfrm>
          <a:prstGeom prst="rect">
            <a:avLst/>
          </a:prstGeom>
          <a:noFill/>
          <a:ln/>
        </p:spPr>
        <p:txBody>
          <a:bodyPr wrap="none" lIns="0" tIns="0" rIns="0" bIns="0" rtlCol="0" anchor="t"/>
          <a:lstStyle/>
          <a:p>
            <a:pPr>
              <a:lnSpc>
                <a:spcPts val="1708"/>
              </a:lnSpc>
            </a:pPr>
            <a:r>
              <a:rPr lang="en-US" sz="1083" dirty="0">
                <a:solidFill>
                  <a:srgbClr val="272525"/>
                </a:solidFill>
                <a:latin typeface="Inter" pitchFamily="34" charset="0"/>
                <a:ea typeface="Inter" pitchFamily="34" charset="-122"/>
                <a:cs typeface="Inter" pitchFamily="34" charset="-120"/>
              </a:rPr>
              <a:t>FIFO queues offer a number of advantages, making them suitable for various applications:</a:t>
            </a:r>
            <a:endParaRPr lang="en-US" sz="1083" dirty="0"/>
          </a:p>
        </p:txBody>
      </p:sp>
      <p:pic>
        <p:nvPicPr>
          <p:cNvPr id="6" name="Image 2" descr="preencoded.png"/>
          <p:cNvPicPr>
            <a:picLocks noChangeAspect="1"/>
          </p:cNvPicPr>
          <p:nvPr/>
        </p:nvPicPr>
        <p:blipFill>
          <a:blip r:embed="rId5"/>
          <a:stretch>
            <a:fillRect/>
          </a:stretch>
        </p:blipFill>
        <p:spPr>
          <a:xfrm>
            <a:off x="484782" y="3152378"/>
            <a:ext cx="692547" cy="1108075"/>
          </a:xfrm>
          <a:prstGeom prst="rect">
            <a:avLst/>
          </a:prstGeom>
        </p:spPr>
      </p:pic>
      <p:sp>
        <p:nvSpPr>
          <p:cNvPr id="7" name="Text 2"/>
          <p:cNvSpPr/>
          <p:nvPr/>
        </p:nvSpPr>
        <p:spPr>
          <a:xfrm>
            <a:off x="1385095" y="3290888"/>
            <a:ext cx="1817886" cy="227211"/>
          </a:xfrm>
          <a:prstGeom prst="rect">
            <a:avLst/>
          </a:prstGeom>
          <a:noFill/>
          <a:ln/>
        </p:spPr>
        <p:txBody>
          <a:bodyPr wrap="none" lIns="0" tIns="0" rIns="0" bIns="0" rtlCol="0" anchor="t"/>
          <a:lstStyle/>
          <a:p>
            <a:pPr>
              <a:lnSpc>
                <a:spcPts val="1750"/>
              </a:lnSpc>
            </a:pPr>
            <a:r>
              <a:rPr lang="en-US" sz="1417" b="1" dirty="0">
                <a:solidFill>
                  <a:srgbClr val="272525"/>
                </a:solidFill>
                <a:latin typeface="Petrona Bold" pitchFamily="34" charset="0"/>
                <a:ea typeface="Petrona Bold" pitchFamily="34" charset="-122"/>
                <a:cs typeface="Petrona Bold" pitchFamily="34" charset="-120"/>
              </a:rPr>
              <a:t>Fairness and Order</a:t>
            </a:r>
            <a:endParaRPr lang="en-US" sz="1417" dirty="0"/>
          </a:p>
        </p:txBody>
      </p:sp>
      <p:sp>
        <p:nvSpPr>
          <p:cNvPr id="8" name="Text 3"/>
          <p:cNvSpPr/>
          <p:nvPr/>
        </p:nvSpPr>
        <p:spPr>
          <a:xfrm>
            <a:off x="1385094" y="3601145"/>
            <a:ext cx="10322123" cy="221556"/>
          </a:xfrm>
          <a:prstGeom prst="rect">
            <a:avLst/>
          </a:prstGeom>
          <a:noFill/>
          <a:ln/>
        </p:spPr>
        <p:txBody>
          <a:bodyPr wrap="none" lIns="0" tIns="0" rIns="0" bIns="0" rtlCol="0" anchor="t"/>
          <a:lstStyle/>
          <a:p>
            <a:pPr>
              <a:lnSpc>
                <a:spcPts val="1708"/>
              </a:lnSpc>
            </a:pPr>
            <a:r>
              <a:rPr lang="en-US" sz="1083" dirty="0">
                <a:solidFill>
                  <a:srgbClr val="272525"/>
                </a:solidFill>
                <a:latin typeface="Inter" pitchFamily="34" charset="0"/>
                <a:ea typeface="Inter" pitchFamily="34" charset="-122"/>
                <a:cs typeface="Inter" pitchFamily="34" charset="-120"/>
              </a:rPr>
              <a:t>They ensure fair and orderly processing of elements, crucial in scenarios like scheduling tasks or managing customer service calls.</a:t>
            </a:r>
            <a:endParaRPr lang="en-US" sz="1083" dirty="0"/>
          </a:p>
        </p:txBody>
      </p:sp>
      <p:pic>
        <p:nvPicPr>
          <p:cNvPr id="9" name="Image 3" descr="preencoded.png"/>
          <p:cNvPicPr>
            <a:picLocks noChangeAspect="1"/>
          </p:cNvPicPr>
          <p:nvPr/>
        </p:nvPicPr>
        <p:blipFill>
          <a:blip r:embed="rId6"/>
          <a:stretch>
            <a:fillRect/>
          </a:stretch>
        </p:blipFill>
        <p:spPr>
          <a:xfrm>
            <a:off x="484782" y="4260453"/>
            <a:ext cx="692547" cy="1108075"/>
          </a:xfrm>
          <a:prstGeom prst="rect">
            <a:avLst/>
          </a:prstGeom>
        </p:spPr>
      </p:pic>
      <p:sp>
        <p:nvSpPr>
          <p:cNvPr id="10" name="Text 4"/>
          <p:cNvSpPr/>
          <p:nvPr/>
        </p:nvSpPr>
        <p:spPr>
          <a:xfrm>
            <a:off x="1385094" y="4398963"/>
            <a:ext cx="3150890" cy="227211"/>
          </a:xfrm>
          <a:prstGeom prst="rect">
            <a:avLst/>
          </a:prstGeom>
          <a:noFill/>
          <a:ln/>
        </p:spPr>
        <p:txBody>
          <a:bodyPr wrap="none" lIns="0" tIns="0" rIns="0" bIns="0" rtlCol="0" anchor="t"/>
          <a:lstStyle/>
          <a:p>
            <a:pPr>
              <a:lnSpc>
                <a:spcPts val="1750"/>
              </a:lnSpc>
            </a:pPr>
            <a:r>
              <a:rPr lang="en-US" sz="1417" b="1" dirty="0">
                <a:solidFill>
                  <a:srgbClr val="272525"/>
                </a:solidFill>
                <a:latin typeface="Petrona Bold" pitchFamily="34" charset="0"/>
                <a:ea typeface="Petrona Bold" pitchFamily="34" charset="-122"/>
                <a:cs typeface="Petrona Bold" pitchFamily="34" charset="-120"/>
              </a:rPr>
              <a:t>Efficiency and Resource Optimization</a:t>
            </a:r>
            <a:endParaRPr lang="en-US" sz="1417" dirty="0"/>
          </a:p>
        </p:txBody>
      </p:sp>
      <p:sp>
        <p:nvSpPr>
          <p:cNvPr id="11" name="Text 5"/>
          <p:cNvSpPr/>
          <p:nvPr/>
        </p:nvSpPr>
        <p:spPr>
          <a:xfrm>
            <a:off x="1385094" y="4709220"/>
            <a:ext cx="10322123" cy="443111"/>
          </a:xfrm>
          <a:prstGeom prst="rect">
            <a:avLst/>
          </a:prstGeom>
          <a:noFill/>
          <a:ln/>
        </p:spPr>
        <p:txBody>
          <a:bodyPr wrap="square" lIns="0" tIns="0" rIns="0" bIns="0" rtlCol="0" anchor="t"/>
          <a:lstStyle/>
          <a:p>
            <a:pPr>
              <a:lnSpc>
                <a:spcPts val="1708"/>
              </a:lnSpc>
            </a:pPr>
            <a:r>
              <a:rPr lang="en-US" sz="1083" dirty="0">
                <a:solidFill>
                  <a:srgbClr val="272525"/>
                </a:solidFill>
                <a:latin typeface="Inter" pitchFamily="34" charset="0"/>
                <a:ea typeface="Inter" pitchFamily="34" charset="-122"/>
                <a:cs typeface="Inter" pitchFamily="34" charset="-120"/>
              </a:rPr>
              <a:t>They streamline processes by ensuring that elements are processed in a predictable manner, leading to efficient resource allocation and optimal performance.</a:t>
            </a:r>
            <a:endParaRPr lang="en-US" sz="1083" dirty="0"/>
          </a:p>
        </p:txBody>
      </p:sp>
      <p:pic>
        <p:nvPicPr>
          <p:cNvPr id="12" name="Image 4" descr="preencoded.png"/>
          <p:cNvPicPr>
            <a:picLocks noChangeAspect="1"/>
          </p:cNvPicPr>
          <p:nvPr/>
        </p:nvPicPr>
        <p:blipFill>
          <a:blip r:embed="rId7"/>
          <a:stretch>
            <a:fillRect/>
          </a:stretch>
        </p:blipFill>
        <p:spPr>
          <a:xfrm>
            <a:off x="484782" y="5368528"/>
            <a:ext cx="692547" cy="1108075"/>
          </a:xfrm>
          <a:prstGeom prst="rect">
            <a:avLst/>
          </a:prstGeom>
        </p:spPr>
      </p:pic>
      <p:sp>
        <p:nvSpPr>
          <p:cNvPr id="13" name="Text 6"/>
          <p:cNvSpPr/>
          <p:nvPr/>
        </p:nvSpPr>
        <p:spPr>
          <a:xfrm>
            <a:off x="1385095" y="5507038"/>
            <a:ext cx="1817886" cy="227211"/>
          </a:xfrm>
          <a:prstGeom prst="rect">
            <a:avLst/>
          </a:prstGeom>
          <a:noFill/>
          <a:ln/>
        </p:spPr>
        <p:txBody>
          <a:bodyPr wrap="none" lIns="0" tIns="0" rIns="0" bIns="0" rtlCol="0" anchor="t"/>
          <a:lstStyle/>
          <a:p>
            <a:pPr>
              <a:lnSpc>
                <a:spcPts val="1750"/>
              </a:lnSpc>
            </a:pPr>
            <a:r>
              <a:rPr lang="en-US" sz="1417" b="1" dirty="0">
                <a:solidFill>
                  <a:srgbClr val="272525"/>
                </a:solidFill>
                <a:latin typeface="Petrona Bold" pitchFamily="34" charset="0"/>
                <a:ea typeface="Petrona Bold" pitchFamily="34" charset="-122"/>
                <a:cs typeface="Petrona Bold" pitchFamily="34" charset="-120"/>
              </a:rPr>
              <a:t>Real-World Use Cases</a:t>
            </a:r>
            <a:endParaRPr lang="en-US" sz="1417" dirty="0"/>
          </a:p>
        </p:txBody>
      </p:sp>
      <p:sp>
        <p:nvSpPr>
          <p:cNvPr id="14" name="Text 7"/>
          <p:cNvSpPr/>
          <p:nvPr/>
        </p:nvSpPr>
        <p:spPr>
          <a:xfrm>
            <a:off x="1385094" y="5817295"/>
            <a:ext cx="10322123" cy="443111"/>
          </a:xfrm>
          <a:prstGeom prst="rect">
            <a:avLst/>
          </a:prstGeom>
          <a:noFill/>
          <a:ln/>
        </p:spPr>
        <p:txBody>
          <a:bodyPr wrap="square" lIns="0" tIns="0" rIns="0" bIns="0" rtlCol="0" anchor="t"/>
          <a:lstStyle/>
          <a:p>
            <a:pPr>
              <a:lnSpc>
                <a:spcPts val="1708"/>
              </a:lnSpc>
            </a:pPr>
            <a:r>
              <a:rPr lang="en-US" sz="1083" dirty="0">
                <a:solidFill>
                  <a:srgbClr val="272525"/>
                </a:solidFill>
                <a:latin typeface="Inter" pitchFamily="34" charset="0"/>
                <a:ea typeface="Inter" pitchFamily="34" charset="-122"/>
                <a:cs typeface="Inter" pitchFamily="34" charset="-120"/>
              </a:rPr>
              <a:t>FIFO queues are widely used in tasks such as operating system scheduling, networking data packet management, and customer service systems. They are essential for maintaining order and efficiency in various applications.</a:t>
            </a:r>
            <a:endParaRPr lang="en-US" sz="1083" dirty="0"/>
          </a:p>
        </p:txBody>
      </p:sp>
    </p:spTree>
    <p:extLst>
      <p:ext uri="{BB962C8B-B14F-4D97-AF65-F5344CB8AC3E}">
        <p14:creationId xmlns:p14="http://schemas.microsoft.com/office/powerpoint/2010/main" val="2510503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38679" y="2278162"/>
            <a:ext cx="4134544" cy="2301578"/>
          </a:xfrm>
          <a:prstGeom prst="rect">
            <a:avLst/>
          </a:prstGeom>
        </p:spPr>
      </p:pic>
      <p:sp>
        <p:nvSpPr>
          <p:cNvPr id="4" name="Text 0"/>
          <p:cNvSpPr/>
          <p:nvPr/>
        </p:nvSpPr>
        <p:spPr>
          <a:xfrm>
            <a:off x="612478" y="808434"/>
            <a:ext cx="6395045" cy="3018632"/>
          </a:xfrm>
          <a:prstGeom prst="rect">
            <a:avLst/>
          </a:prstGeom>
          <a:noFill/>
          <a:ln/>
        </p:spPr>
        <p:txBody>
          <a:bodyPr wrap="square" lIns="0" tIns="0" rIns="0" bIns="0" rtlCol="0" anchor="t"/>
          <a:lstStyle/>
          <a:p>
            <a:pPr>
              <a:lnSpc>
                <a:spcPts val="5916"/>
              </a:lnSpc>
            </a:pPr>
            <a:r>
              <a:rPr lang="en-US" sz="4750" dirty="0">
                <a:solidFill>
                  <a:srgbClr val="1B1B27"/>
                </a:solidFill>
                <a:latin typeface="Corben" pitchFamily="34" charset="0"/>
                <a:ea typeface="Corben" pitchFamily="34" charset="-122"/>
                <a:cs typeface="Corben" pitchFamily="34" charset="-120"/>
              </a:rPr>
              <a:t>A Deep Dive into Sorting Algorithms: Quick Sort vs. Merge Sort</a:t>
            </a:r>
            <a:endParaRPr lang="en-US" sz="4750" dirty="0"/>
          </a:p>
        </p:txBody>
      </p:sp>
      <p:sp>
        <p:nvSpPr>
          <p:cNvPr id="5" name="Text 1"/>
          <p:cNvSpPr/>
          <p:nvPr/>
        </p:nvSpPr>
        <p:spPr>
          <a:xfrm>
            <a:off x="612478" y="4089499"/>
            <a:ext cx="6395045" cy="1959968"/>
          </a:xfrm>
          <a:prstGeom prst="rect">
            <a:avLst/>
          </a:prstGeom>
          <a:noFill/>
          <a:ln/>
        </p:spPr>
        <p:txBody>
          <a:bodyPr wrap="square" lIns="0" tIns="0" rIns="0" bIns="0" rtlCol="0" anchor="t"/>
          <a:lstStyle/>
          <a:p>
            <a:pPr>
              <a:lnSpc>
                <a:spcPts val="2167"/>
              </a:lnSpc>
            </a:pPr>
            <a:r>
              <a:rPr lang="en-US" sz="1375" dirty="0">
                <a:solidFill>
                  <a:srgbClr val="404155"/>
                </a:solidFill>
                <a:latin typeface="Nobile" pitchFamily="34" charset="0"/>
                <a:ea typeface="Nobile" pitchFamily="34" charset="-122"/>
                <a:cs typeface="Nobile" pitchFamily="34" charset="-120"/>
              </a:rPr>
              <a:t>The world of computer science relies heavily on efficient sorting algorithms, and among these, Quick Sort and Merge Sort stand out as powerful contenders. Both algorithms leverage the "divide and conquer" strategy to achieve sorted arrays, but they differ in their approach to partitioning and merging the data. This presentation will explore the complexities and nuances of these algorithms, comparing their performance characteristics to help you make informed decisions for your sorting needs.</a:t>
            </a:r>
            <a:endParaRPr lang="en-US" sz="1375" dirty="0"/>
          </a:p>
        </p:txBody>
      </p:sp>
    </p:spTree>
    <p:extLst>
      <p:ext uri="{BB962C8B-B14F-4D97-AF65-F5344CB8AC3E}">
        <p14:creationId xmlns:p14="http://schemas.microsoft.com/office/powerpoint/2010/main" val="3766954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4279" y="602854"/>
            <a:ext cx="9178429" cy="512663"/>
          </a:xfrm>
          <a:prstGeom prst="rect">
            <a:avLst/>
          </a:prstGeom>
          <a:noFill/>
          <a:ln/>
        </p:spPr>
        <p:txBody>
          <a:bodyPr wrap="none" lIns="0" tIns="0" rIns="0" bIns="0" rtlCol="0" anchor="t"/>
          <a:lstStyle/>
          <a:p>
            <a:pPr>
              <a:lnSpc>
                <a:spcPts val="4000"/>
              </a:lnSpc>
            </a:pPr>
            <a:r>
              <a:rPr lang="en-US" sz="3208" dirty="0">
                <a:solidFill>
                  <a:srgbClr val="1B1B27"/>
                </a:solidFill>
                <a:latin typeface="Corben" pitchFamily="34" charset="0"/>
                <a:ea typeface="Corben" pitchFamily="34" charset="-122"/>
                <a:cs typeface="Corben" pitchFamily="34" charset="-120"/>
              </a:rPr>
              <a:t>Quick Sort: The Principle of Divide and Conquer</a:t>
            </a:r>
            <a:endParaRPr lang="en-US" sz="3208" dirty="0"/>
          </a:p>
        </p:txBody>
      </p:sp>
      <p:sp>
        <p:nvSpPr>
          <p:cNvPr id="3" name="Shape 1"/>
          <p:cNvSpPr/>
          <p:nvPr/>
        </p:nvSpPr>
        <p:spPr>
          <a:xfrm>
            <a:off x="574279" y="4111923"/>
            <a:ext cx="11043444" cy="19050"/>
          </a:xfrm>
          <a:prstGeom prst="roundRect">
            <a:avLst>
              <a:gd name="adj" fmla="val 361769"/>
            </a:avLst>
          </a:prstGeom>
          <a:solidFill>
            <a:srgbClr val="B8BFDF"/>
          </a:solidFill>
          <a:ln/>
        </p:spPr>
      </p:sp>
      <p:sp>
        <p:nvSpPr>
          <p:cNvPr id="4" name="Shape 2"/>
          <p:cNvSpPr/>
          <p:nvPr/>
        </p:nvSpPr>
        <p:spPr>
          <a:xfrm>
            <a:off x="3284438" y="3537694"/>
            <a:ext cx="19050" cy="574278"/>
          </a:xfrm>
          <a:prstGeom prst="roundRect">
            <a:avLst>
              <a:gd name="adj" fmla="val 361769"/>
            </a:avLst>
          </a:prstGeom>
          <a:solidFill>
            <a:srgbClr val="B8BFDF"/>
          </a:solidFill>
          <a:ln/>
        </p:spPr>
      </p:sp>
      <p:sp>
        <p:nvSpPr>
          <p:cNvPr id="5" name="Shape 3"/>
          <p:cNvSpPr/>
          <p:nvPr/>
        </p:nvSpPr>
        <p:spPr>
          <a:xfrm>
            <a:off x="3109417" y="3927326"/>
            <a:ext cx="369193" cy="369193"/>
          </a:xfrm>
          <a:prstGeom prst="roundRect">
            <a:avLst>
              <a:gd name="adj" fmla="val 18667"/>
            </a:avLst>
          </a:prstGeom>
          <a:solidFill>
            <a:srgbClr val="D2D9F9"/>
          </a:solidFill>
          <a:ln w="7620">
            <a:solidFill>
              <a:srgbClr val="B8BFDF"/>
            </a:solidFill>
            <a:prstDash val="solid"/>
          </a:ln>
        </p:spPr>
      </p:sp>
      <p:sp>
        <p:nvSpPr>
          <p:cNvPr id="6" name="Text 4"/>
          <p:cNvSpPr/>
          <p:nvPr/>
        </p:nvSpPr>
        <p:spPr>
          <a:xfrm>
            <a:off x="3257649" y="3988842"/>
            <a:ext cx="72728" cy="246162"/>
          </a:xfrm>
          <a:prstGeom prst="rect">
            <a:avLst/>
          </a:prstGeom>
          <a:noFill/>
          <a:ln/>
        </p:spPr>
        <p:txBody>
          <a:bodyPr wrap="none" lIns="0" tIns="0" rIns="0" bIns="0" rtlCol="0" anchor="t"/>
          <a:lstStyle/>
          <a:p>
            <a:pPr algn="ctr">
              <a:lnSpc>
                <a:spcPts val="1917"/>
              </a:lnSpc>
            </a:pPr>
            <a:r>
              <a:rPr lang="en-US" sz="1917" dirty="0">
                <a:solidFill>
                  <a:srgbClr val="404155"/>
                </a:solidFill>
                <a:latin typeface="Corben" pitchFamily="34" charset="0"/>
                <a:ea typeface="Corben" pitchFamily="34" charset="-122"/>
                <a:cs typeface="Corben" pitchFamily="34" charset="-120"/>
              </a:rPr>
              <a:t>1</a:t>
            </a:r>
            <a:endParaRPr lang="en-US" sz="1917" dirty="0"/>
          </a:p>
        </p:txBody>
      </p:sp>
      <p:sp>
        <p:nvSpPr>
          <p:cNvPr id="7" name="Text 5"/>
          <p:cNvSpPr/>
          <p:nvPr/>
        </p:nvSpPr>
        <p:spPr>
          <a:xfrm>
            <a:off x="2268538" y="1443632"/>
            <a:ext cx="2051050" cy="256282"/>
          </a:xfrm>
          <a:prstGeom prst="rect">
            <a:avLst/>
          </a:prstGeom>
          <a:noFill/>
          <a:ln/>
        </p:spPr>
        <p:txBody>
          <a:bodyPr wrap="none" lIns="0" tIns="0" rIns="0" bIns="0" rtlCol="0" anchor="t"/>
          <a:lstStyle/>
          <a:p>
            <a:pPr algn="ctr">
              <a:lnSpc>
                <a:spcPts val="2000"/>
              </a:lnSpc>
            </a:pPr>
            <a:r>
              <a:rPr lang="en-US" sz="1583" dirty="0">
                <a:solidFill>
                  <a:srgbClr val="404155"/>
                </a:solidFill>
                <a:latin typeface="Corben" pitchFamily="34" charset="0"/>
                <a:ea typeface="Corben" pitchFamily="34" charset="-122"/>
                <a:cs typeface="Corben" pitchFamily="34" charset="-120"/>
              </a:rPr>
              <a:t>Partitioning</a:t>
            </a:r>
            <a:endParaRPr lang="en-US" sz="1583" dirty="0"/>
          </a:p>
        </p:txBody>
      </p:sp>
      <p:sp>
        <p:nvSpPr>
          <p:cNvPr id="8" name="Text 6"/>
          <p:cNvSpPr/>
          <p:nvPr/>
        </p:nvSpPr>
        <p:spPr>
          <a:xfrm>
            <a:off x="738287" y="1798340"/>
            <a:ext cx="5111651" cy="1575197"/>
          </a:xfrm>
          <a:prstGeom prst="rect">
            <a:avLst/>
          </a:prstGeom>
          <a:noFill/>
          <a:ln/>
        </p:spPr>
        <p:txBody>
          <a:bodyPr wrap="square" lIns="0" tIns="0" rIns="0" bIns="0" rtlCol="0" anchor="t"/>
          <a:lstStyle/>
          <a:p>
            <a:pPr algn="ctr">
              <a:lnSpc>
                <a:spcPts val="2042"/>
              </a:lnSpc>
            </a:pPr>
            <a:r>
              <a:rPr lang="en-US" sz="1292" dirty="0">
                <a:solidFill>
                  <a:srgbClr val="404155"/>
                </a:solidFill>
                <a:latin typeface="Nobile" pitchFamily="34" charset="0"/>
                <a:ea typeface="Nobile" pitchFamily="34" charset="-122"/>
                <a:cs typeface="Nobile" pitchFamily="34" charset="-120"/>
              </a:rPr>
              <a:t>Quick Sort starts by choosing a pivot element within the array. The array is then partitioned around this pivot, placing all elements smaller than the pivot to its left and larger elements to its right. This division creates two sub-arrays, one containing elements less than the pivot and the other containing elements greater than the pivot.</a:t>
            </a:r>
            <a:endParaRPr lang="en-US" sz="1292" dirty="0"/>
          </a:p>
        </p:txBody>
      </p:sp>
      <p:sp>
        <p:nvSpPr>
          <p:cNvPr id="9" name="Shape 7"/>
          <p:cNvSpPr/>
          <p:nvPr/>
        </p:nvSpPr>
        <p:spPr>
          <a:xfrm>
            <a:off x="6086277" y="4111874"/>
            <a:ext cx="19050" cy="574278"/>
          </a:xfrm>
          <a:prstGeom prst="roundRect">
            <a:avLst>
              <a:gd name="adj" fmla="val 361769"/>
            </a:avLst>
          </a:prstGeom>
          <a:solidFill>
            <a:srgbClr val="B8BFDF"/>
          </a:solidFill>
          <a:ln/>
        </p:spPr>
      </p:sp>
      <p:sp>
        <p:nvSpPr>
          <p:cNvPr id="10" name="Shape 8"/>
          <p:cNvSpPr/>
          <p:nvPr/>
        </p:nvSpPr>
        <p:spPr>
          <a:xfrm>
            <a:off x="5911255" y="3927326"/>
            <a:ext cx="369193" cy="369193"/>
          </a:xfrm>
          <a:prstGeom prst="roundRect">
            <a:avLst>
              <a:gd name="adj" fmla="val 18667"/>
            </a:avLst>
          </a:prstGeom>
          <a:solidFill>
            <a:srgbClr val="D2D9F9"/>
          </a:solidFill>
          <a:ln w="7620">
            <a:solidFill>
              <a:srgbClr val="B8BFDF"/>
            </a:solidFill>
            <a:prstDash val="solid"/>
          </a:ln>
        </p:spPr>
      </p:sp>
      <p:sp>
        <p:nvSpPr>
          <p:cNvPr id="11" name="Text 9"/>
          <p:cNvSpPr/>
          <p:nvPr/>
        </p:nvSpPr>
        <p:spPr>
          <a:xfrm>
            <a:off x="6031607" y="3988842"/>
            <a:ext cx="128389" cy="246162"/>
          </a:xfrm>
          <a:prstGeom prst="rect">
            <a:avLst/>
          </a:prstGeom>
          <a:noFill/>
          <a:ln/>
        </p:spPr>
        <p:txBody>
          <a:bodyPr wrap="none" lIns="0" tIns="0" rIns="0" bIns="0" rtlCol="0" anchor="t"/>
          <a:lstStyle/>
          <a:p>
            <a:pPr algn="ctr">
              <a:lnSpc>
                <a:spcPts val="1917"/>
              </a:lnSpc>
            </a:pPr>
            <a:r>
              <a:rPr lang="en-US" sz="1917" dirty="0">
                <a:solidFill>
                  <a:srgbClr val="404155"/>
                </a:solidFill>
                <a:latin typeface="Corben" pitchFamily="34" charset="0"/>
                <a:ea typeface="Corben" pitchFamily="34" charset="-122"/>
                <a:cs typeface="Corben" pitchFamily="34" charset="-120"/>
              </a:rPr>
              <a:t>2</a:t>
            </a:r>
            <a:endParaRPr lang="en-US" sz="1917" dirty="0"/>
          </a:p>
        </p:txBody>
      </p:sp>
      <p:sp>
        <p:nvSpPr>
          <p:cNvPr id="12" name="Text 10"/>
          <p:cNvSpPr/>
          <p:nvPr/>
        </p:nvSpPr>
        <p:spPr>
          <a:xfrm>
            <a:off x="5070376" y="4850308"/>
            <a:ext cx="2051050" cy="256282"/>
          </a:xfrm>
          <a:prstGeom prst="rect">
            <a:avLst/>
          </a:prstGeom>
          <a:noFill/>
          <a:ln/>
        </p:spPr>
        <p:txBody>
          <a:bodyPr wrap="none" lIns="0" tIns="0" rIns="0" bIns="0" rtlCol="0" anchor="t"/>
          <a:lstStyle/>
          <a:p>
            <a:pPr algn="ctr">
              <a:lnSpc>
                <a:spcPts val="2000"/>
              </a:lnSpc>
            </a:pPr>
            <a:r>
              <a:rPr lang="en-US" sz="1583" dirty="0">
                <a:solidFill>
                  <a:srgbClr val="404155"/>
                </a:solidFill>
                <a:latin typeface="Corben" pitchFamily="34" charset="0"/>
                <a:ea typeface="Corben" pitchFamily="34" charset="-122"/>
                <a:cs typeface="Corben" pitchFamily="34" charset="-120"/>
              </a:rPr>
              <a:t>Recursion</a:t>
            </a:r>
            <a:endParaRPr lang="en-US" sz="1583" dirty="0"/>
          </a:p>
        </p:txBody>
      </p:sp>
      <p:sp>
        <p:nvSpPr>
          <p:cNvPr id="13" name="Text 11"/>
          <p:cNvSpPr/>
          <p:nvPr/>
        </p:nvSpPr>
        <p:spPr>
          <a:xfrm>
            <a:off x="3540125" y="5205016"/>
            <a:ext cx="5111651" cy="1050132"/>
          </a:xfrm>
          <a:prstGeom prst="rect">
            <a:avLst/>
          </a:prstGeom>
          <a:noFill/>
          <a:ln/>
        </p:spPr>
        <p:txBody>
          <a:bodyPr wrap="square" lIns="0" tIns="0" rIns="0" bIns="0" rtlCol="0" anchor="t"/>
          <a:lstStyle/>
          <a:p>
            <a:pPr algn="ctr">
              <a:lnSpc>
                <a:spcPts val="2042"/>
              </a:lnSpc>
            </a:pPr>
            <a:r>
              <a:rPr lang="en-US" sz="1292" dirty="0">
                <a:solidFill>
                  <a:srgbClr val="404155"/>
                </a:solidFill>
                <a:latin typeface="Nobile" pitchFamily="34" charset="0"/>
                <a:ea typeface="Nobile" pitchFamily="34" charset="-122"/>
                <a:cs typeface="Nobile" pitchFamily="34" charset="-120"/>
              </a:rPr>
              <a:t>The partitioning process is recursively applied to the sub-arrays. The algorithm continues dividing the array into smaller sub-arrays until each sub-array contains only one element. At this point, the sub-arrays are inherently sorted.</a:t>
            </a:r>
            <a:endParaRPr lang="en-US" sz="1292" dirty="0"/>
          </a:p>
        </p:txBody>
      </p:sp>
      <p:sp>
        <p:nvSpPr>
          <p:cNvPr id="14" name="Shape 12"/>
          <p:cNvSpPr/>
          <p:nvPr/>
        </p:nvSpPr>
        <p:spPr>
          <a:xfrm>
            <a:off x="8888214" y="3537694"/>
            <a:ext cx="19050" cy="574278"/>
          </a:xfrm>
          <a:prstGeom prst="roundRect">
            <a:avLst>
              <a:gd name="adj" fmla="val 361769"/>
            </a:avLst>
          </a:prstGeom>
          <a:solidFill>
            <a:srgbClr val="B8BFDF"/>
          </a:solidFill>
          <a:ln/>
        </p:spPr>
      </p:sp>
      <p:sp>
        <p:nvSpPr>
          <p:cNvPr id="15" name="Shape 13"/>
          <p:cNvSpPr/>
          <p:nvPr/>
        </p:nvSpPr>
        <p:spPr>
          <a:xfrm>
            <a:off x="8713193" y="3927326"/>
            <a:ext cx="369193" cy="369193"/>
          </a:xfrm>
          <a:prstGeom prst="roundRect">
            <a:avLst>
              <a:gd name="adj" fmla="val 18667"/>
            </a:avLst>
          </a:prstGeom>
          <a:solidFill>
            <a:srgbClr val="D2D9F9"/>
          </a:solidFill>
          <a:ln w="7620">
            <a:solidFill>
              <a:srgbClr val="B8BFDF"/>
            </a:solidFill>
            <a:prstDash val="solid"/>
          </a:ln>
        </p:spPr>
      </p:sp>
      <p:sp>
        <p:nvSpPr>
          <p:cNvPr id="16" name="Text 14"/>
          <p:cNvSpPr/>
          <p:nvPr/>
        </p:nvSpPr>
        <p:spPr>
          <a:xfrm>
            <a:off x="8828682" y="3988842"/>
            <a:ext cx="138212" cy="246162"/>
          </a:xfrm>
          <a:prstGeom prst="rect">
            <a:avLst/>
          </a:prstGeom>
          <a:noFill/>
          <a:ln/>
        </p:spPr>
        <p:txBody>
          <a:bodyPr wrap="none" lIns="0" tIns="0" rIns="0" bIns="0" rtlCol="0" anchor="t"/>
          <a:lstStyle/>
          <a:p>
            <a:pPr algn="ctr">
              <a:lnSpc>
                <a:spcPts val="1917"/>
              </a:lnSpc>
            </a:pPr>
            <a:r>
              <a:rPr lang="en-US" sz="1917" dirty="0">
                <a:solidFill>
                  <a:srgbClr val="404155"/>
                </a:solidFill>
                <a:latin typeface="Corben" pitchFamily="34" charset="0"/>
                <a:ea typeface="Corben" pitchFamily="34" charset="-122"/>
                <a:cs typeface="Corben" pitchFamily="34" charset="-120"/>
              </a:rPr>
              <a:t>3</a:t>
            </a:r>
            <a:endParaRPr lang="en-US" sz="1917" dirty="0"/>
          </a:p>
        </p:txBody>
      </p:sp>
      <p:sp>
        <p:nvSpPr>
          <p:cNvPr id="17" name="Text 15"/>
          <p:cNvSpPr/>
          <p:nvPr/>
        </p:nvSpPr>
        <p:spPr>
          <a:xfrm>
            <a:off x="7872313" y="2493764"/>
            <a:ext cx="2051050" cy="256282"/>
          </a:xfrm>
          <a:prstGeom prst="rect">
            <a:avLst/>
          </a:prstGeom>
          <a:noFill/>
          <a:ln/>
        </p:spPr>
        <p:txBody>
          <a:bodyPr wrap="none" lIns="0" tIns="0" rIns="0" bIns="0" rtlCol="0" anchor="t"/>
          <a:lstStyle/>
          <a:p>
            <a:pPr algn="ctr">
              <a:lnSpc>
                <a:spcPts val="2000"/>
              </a:lnSpc>
            </a:pPr>
            <a:r>
              <a:rPr lang="en-US" sz="1583" dirty="0">
                <a:solidFill>
                  <a:srgbClr val="404155"/>
                </a:solidFill>
                <a:latin typeface="Corben" pitchFamily="34" charset="0"/>
                <a:ea typeface="Corben" pitchFamily="34" charset="-122"/>
                <a:cs typeface="Corben" pitchFamily="34" charset="-120"/>
              </a:rPr>
              <a:t>Merging</a:t>
            </a:r>
            <a:endParaRPr lang="en-US" sz="1583" dirty="0"/>
          </a:p>
        </p:txBody>
      </p:sp>
      <p:sp>
        <p:nvSpPr>
          <p:cNvPr id="18" name="Text 16"/>
          <p:cNvSpPr/>
          <p:nvPr/>
        </p:nvSpPr>
        <p:spPr>
          <a:xfrm>
            <a:off x="6341963" y="2848471"/>
            <a:ext cx="5111750" cy="525066"/>
          </a:xfrm>
          <a:prstGeom prst="rect">
            <a:avLst/>
          </a:prstGeom>
          <a:noFill/>
          <a:ln/>
        </p:spPr>
        <p:txBody>
          <a:bodyPr wrap="square" lIns="0" tIns="0" rIns="0" bIns="0" rtlCol="0" anchor="t"/>
          <a:lstStyle/>
          <a:p>
            <a:pPr algn="ctr">
              <a:lnSpc>
                <a:spcPts val="2042"/>
              </a:lnSpc>
            </a:pPr>
            <a:r>
              <a:rPr lang="en-US" sz="1292" dirty="0">
                <a:solidFill>
                  <a:srgbClr val="404155"/>
                </a:solidFill>
                <a:latin typeface="Nobile" pitchFamily="34" charset="0"/>
                <a:ea typeface="Nobile" pitchFamily="34" charset="-122"/>
                <a:cs typeface="Nobile" pitchFamily="34" charset="-120"/>
              </a:rPr>
              <a:t>Finally, the sorted sub-arrays are merged back together in ascending order to form the complete sorted array.</a:t>
            </a:r>
            <a:endParaRPr lang="en-US" sz="1292" dirty="0"/>
          </a:p>
        </p:txBody>
      </p:sp>
    </p:spTree>
    <p:extLst>
      <p:ext uri="{BB962C8B-B14F-4D97-AF65-F5344CB8AC3E}">
        <p14:creationId xmlns:p14="http://schemas.microsoft.com/office/powerpoint/2010/main" val="2750654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7652" y="453926"/>
            <a:ext cx="8512373" cy="515739"/>
          </a:xfrm>
          <a:prstGeom prst="rect">
            <a:avLst/>
          </a:prstGeom>
          <a:noFill/>
          <a:ln/>
        </p:spPr>
        <p:txBody>
          <a:bodyPr wrap="none" lIns="0" tIns="0" rIns="0" bIns="0" rtlCol="0" anchor="t"/>
          <a:lstStyle/>
          <a:p>
            <a:pPr>
              <a:lnSpc>
                <a:spcPts val="4042"/>
              </a:lnSpc>
            </a:pPr>
            <a:r>
              <a:rPr lang="en-US" sz="3208" dirty="0">
                <a:solidFill>
                  <a:srgbClr val="1B1B27"/>
                </a:solidFill>
                <a:latin typeface="Corben" pitchFamily="34" charset="0"/>
                <a:ea typeface="Corben" pitchFamily="34" charset="-122"/>
                <a:cs typeface="Corben" pitchFamily="34" charset="-120"/>
              </a:rPr>
              <a:t>Merge Sort: A Recursive Approach to Sorting</a:t>
            </a:r>
            <a:endParaRPr lang="en-US" sz="3208" dirty="0"/>
          </a:p>
        </p:txBody>
      </p:sp>
      <p:sp>
        <p:nvSpPr>
          <p:cNvPr id="3" name="Shape 1"/>
          <p:cNvSpPr/>
          <p:nvPr/>
        </p:nvSpPr>
        <p:spPr>
          <a:xfrm>
            <a:off x="577652" y="3720108"/>
            <a:ext cx="11036697" cy="19050"/>
          </a:xfrm>
          <a:prstGeom prst="roundRect">
            <a:avLst>
              <a:gd name="adj" fmla="val 363920"/>
            </a:avLst>
          </a:prstGeom>
          <a:solidFill>
            <a:srgbClr val="B8BFDF"/>
          </a:solidFill>
          <a:ln/>
        </p:spPr>
      </p:sp>
      <p:sp>
        <p:nvSpPr>
          <p:cNvPr id="4" name="Shape 2"/>
          <p:cNvSpPr/>
          <p:nvPr/>
        </p:nvSpPr>
        <p:spPr>
          <a:xfrm>
            <a:off x="3285927" y="3142506"/>
            <a:ext cx="19050" cy="577652"/>
          </a:xfrm>
          <a:prstGeom prst="roundRect">
            <a:avLst>
              <a:gd name="adj" fmla="val 363920"/>
            </a:avLst>
          </a:prstGeom>
          <a:solidFill>
            <a:srgbClr val="B8BFDF"/>
          </a:solidFill>
          <a:ln/>
        </p:spPr>
      </p:sp>
      <p:sp>
        <p:nvSpPr>
          <p:cNvPr id="5" name="Shape 3"/>
          <p:cNvSpPr/>
          <p:nvPr/>
        </p:nvSpPr>
        <p:spPr>
          <a:xfrm>
            <a:off x="3109814" y="3534420"/>
            <a:ext cx="371376" cy="371376"/>
          </a:xfrm>
          <a:prstGeom prst="roundRect">
            <a:avLst>
              <a:gd name="adj" fmla="val 18668"/>
            </a:avLst>
          </a:prstGeom>
          <a:solidFill>
            <a:srgbClr val="D2D9F9"/>
          </a:solidFill>
          <a:ln w="7620">
            <a:solidFill>
              <a:srgbClr val="B8BFDF"/>
            </a:solidFill>
            <a:prstDash val="solid"/>
          </a:ln>
        </p:spPr>
      </p:sp>
      <p:sp>
        <p:nvSpPr>
          <p:cNvPr id="6" name="Text 4"/>
          <p:cNvSpPr/>
          <p:nvPr/>
        </p:nvSpPr>
        <p:spPr>
          <a:xfrm>
            <a:off x="3258840" y="3596333"/>
            <a:ext cx="73223" cy="247551"/>
          </a:xfrm>
          <a:prstGeom prst="rect">
            <a:avLst/>
          </a:prstGeom>
          <a:noFill/>
          <a:ln/>
        </p:spPr>
        <p:txBody>
          <a:bodyPr wrap="none" lIns="0" tIns="0" rIns="0" bIns="0" rtlCol="0" anchor="t"/>
          <a:lstStyle/>
          <a:p>
            <a:pPr algn="ctr">
              <a:lnSpc>
                <a:spcPts val="1917"/>
              </a:lnSpc>
            </a:pPr>
            <a:r>
              <a:rPr lang="en-US" sz="1917" dirty="0">
                <a:solidFill>
                  <a:srgbClr val="404155"/>
                </a:solidFill>
                <a:latin typeface="Corben" pitchFamily="34" charset="0"/>
                <a:ea typeface="Corben" pitchFamily="34" charset="-122"/>
                <a:cs typeface="Corben" pitchFamily="34" charset="-120"/>
              </a:rPr>
              <a:t>1</a:t>
            </a:r>
            <a:endParaRPr lang="en-US" sz="1917" dirty="0"/>
          </a:p>
        </p:txBody>
      </p:sp>
      <p:sp>
        <p:nvSpPr>
          <p:cNvPr id="7" name="Text 5"/>
          <p:cNvSpPr/>
          <p:nvPr/>
        </p:nvSpPr>
        <p:spPr>
          <a:xfrm>
            <a:off x="2263875" y="1828007"/>
            <a:ext cx="2063254" cy="257969"/>
          </a:xfrm>
          <a:prstGeom prst="rect">
            <a:avLst/>
          </a:prstGeom>
          <a:noFill/>
          <a:ln/>
        </p:spPr>
        <p:txBody>
          <a:bodyPr wrap="none" lIns="0" tIns="0" rIns="0" bIns="0" rtlCol="0" anchor="t"/>
          <a:lstStyle/>
          <a:p>
            <a:pPr algn="ctr">
              <a:lnSpc>
                <a:spcPts val="2000"/>
              </a:lnSpc>
            </a:pPr>
            <a:r>
              <a:rPr lang="en-US" sz="1583" dirty="0">
                <a:solidFill>
                  <a:srgbClr val="404155"/>
                </a:solidFill>
                <a:latin typeface="Corben" pitchFamily="34" charset="0"/>
                <a:ea typeface="Corben" pitchFamily="34" charset="-122"/>
                <a:cs typeface="Corben" pitchFamily="34" charset="-120"/>
              </a:rPr>
              <a:t>Divide</a:t>
            </a:r>
            <a:endParaRPr lang="en-US" sz="1583" dirty="0"/>
          </a:p>
        </p:txBody>
      </p:sp>
      <p:sp>
        <p:nvSpPr>
          <p:cNvPr id="8" name="Text 6"/>
          <p:cNvSpPr/>
          <p:nvPr/>
        </p:nvSpPr>
        <p:spPr>
          <a:xfrm>
            <a:off x="742652" y="2184995"/>
            <a:ext cx="5105797" cy="792361"/>
          </a:xfrm>
          <a:prstGeom prst="rect">
            <a:avLst/>
          </a:prstGeom>
          <a:noFill/>
          <a:ln/>
        </p:spPr>
        <p:txBody>
          <a:bodyPr wrap="square" lIns="0" tIns="0" rIns="0" bIns="0" rtlCol="0" anchor="t"/>
          <a:lstStyle/>
          <a:p>
            <a:pPr algn="ctr">
              <a:lnSpc>
                <a:spcPts val="2042"/>
              </a:lnSpc>
            </a:pPr>
            <a:r>
              <a:rPr lang="en-US" sz="1292" dirty="0">
                <a:solidFill>
                  <a:srgbClr val="404155"/>
                </a:solidFill>
                <a:latin typeface="Nobile" pitchFamily="34" charset="0"/>
                <a:ea typeface="Nobile" pitchFamily="34" charset="-122"/>
                <a:cs typeface="Nobile" pitchFamily="34" charset="-120"/>
              </a:rPr>
              <a:t>Merge Sort repeatedly divides the input array in half. This division continues recursively until each sub-array contains only one element. An array with a single element is inherently sorted.</a:t>
            </a:r>
            <a:endParaRPr lang="en-US" sz="1292" dirty="0"/>
          </a:p>
        </p:txBody>
      </p:sp>
      <p:sp>
        <p:nvSpPr>
          <p:cNvPr id="9" name="Shape 7"/>
          <p:cNvSpPr/>
          <p:nvPr/>
        </p:nvSpPr>
        <p:spPr>
          <a:xfrm>
            <a:off x="6086277" y="3720058"/>
            <a:ext cx="19050" cy="577652"/>
          </a:xfrm>
          <a:prstGeom prst="roundRect">
            <a:avLst>
              <a:gd name="adj" fmla="val 363920"/>
            </a:avLst>
          </a:prstGeom>
          <a:solidFill>
            <a:srgbClr val="B8BFDF"/>
          </a:solidFill>
          <a:ln/>
        </p:spPr>
      </p:sp>
      <p:sp>
        <p:nvSpPr>
          <p:cNvPr id="10" name="Shape 8"/>
          <p:cNvSpPr/>
          <p:nvPr/>
        </p:nvSpPr>
        <p:spPr>
          <a:xfrm>
            <a:off x="5910164" y="3534420"/>
            <a:ext cx="371376" cy="371376"/>
          </a:xfrm>
          <a:prstGeom prst="roundRect">
            <a:avLst>
              <a:gd name="adj" fmla="val 18668"/>
            </a:avLst>
          </a:prstGeom>
          <a:solidFill>
            <a:srgbClr val="D2D9F9"/>
          </a:solidFill>
          <a:ln w="7620">
            <a:solidFill>
              <a:srgbClr val="B8BFDF"/>
            </a:solidFill>
            <a:prstDash val="solid"/>
          </a:ln>
        </p:spPr>
      </p:sp>
      <p:sp>
        <p:nvSpPr>
          <p:cNvPr id="11" name="Text 9"/>
          <p:cNvSpPr/>
          <p:nvPr/>
        </p:nvSpPr>
        <p:spPr>
          <a:xfrm>
            <a:off x="6031210" y="3596333"/>
            <a:ext cx="129183" cy="247551"/>
          </a:xfrm>
          <a:prstGeom prst="rect">
            <a:avLst/>
          </a:prstGeom>
          <a:noFill/>
          <a:ln/>
        </p:spPr>
        <p:txBody>
          <a:bodyPr wrap="none" lIns="0" tIns="0" rIns="0" bIns="0" rtlCol="0" anchor="t"/>
          <a:lstStyle/>
          <a:p>
            <a:pPr algn="ctr">
              <a:lnSpc>
                <a:spcPts val="1917"/>
              </a:lnSpc>
            </a:pPr>
            <a:r>
              <a:rPr lang="en-US" sz="1917" dirty="0">
                <a:solidFill>
                  <a:srgbClr val="404155"/>
                </a:solidFill>
                <a:latin typeface="Corben" pitchFamily="34" charset="0"/>
                <a:ea typeface="Corben" pitchFamily="34" charset="-122"/>
                <a:cs typeface="Corben" pitchFamily="34" charset="-120"/>
              </a:rPr>
              <a:t>2</a:t>
            </a:r>
            <a:endParaRPr lang="en-US" sz="1917" dirty="0"/>
          </a:p>
        </p:txBody>
      </p:sp>
      <p:sp>
        <p:nvSpPr>
          <p:cNvPr id="12" name="Text 10"/>
          <p:cNvSpPr/>
          <p:nvPr/>
        </p:nvSpPr>
        <p:spPr>
          <a:xfrm>
            <a:off x="5064324" y="4462860"/>
            <a:ext cx="2063254" cy="257969"/>
          </a:xfrm>
          <a:prstGeom prst="rect">
            <a:avLst/>
          </a:prstGeom>
          <a:noFill/>
          <a:ln/>
        </p:spPr>
        <p:txBody>
          <a:bodyPr wrap="none" lIns="0" tIns="0" rIns="0" bIns="0" rtlCol="0" anchor="t"/>
          <a:lstStyle/>
          <a:p>
            <a:pPr algn="ctr">
              <a:lnSpc>
                <a:spcPts val="2000"/>
              </a:lnSpc>
            </a:pPr>
            <a:r>
              <a:rPr lang="en-US" sz="1583" dirty="0">
                <a:solidFill>
                  <a:srgbClr val="404155"/>
                </a:solidFill>
                <a:latin typeface="Corben" pitchFamily="34" charset="0"/>
                <a:ea typeface="Corben" pitchFamily="34" charset="-122"/>
                <a:cs typeface="Corben" pitchFamily="34" charset="-120"/>
              </a:rPr>
              <a:t>Conquer</a:t>
            </a:r>
            <a:endParaRPr lang="en-US" sz="1583" dirty="0"/>
          </a:p>
        </p:txBody>
      </p:sp>
      <p:sp>
        <p:nvSpPr>
          <p:cNvPr id="13" name="Text 11"/>
          <p:cNvSpPr/>
          <p:nvPr/>
        </p:nvSpPr>
        <p:spPr>
          <a:xfrm>
            <a:off x="3543003" y="4819848"/>
            <a:ext cx="5105896" cy="1584722"/>
          </a:xfrm>
          <a:prstGeom prst="rect">
            <a:avLst/>
          </a:prstGeom>
          <a:noFill/>
          <a:ln/>
        </p:spPr>
        <p:txBody>
          <a:bodyPr wrap="square" lIns="0" tIns="0" rIns="0" bIns="0" rtlCol="0" anchor="t"/>
          <a:lstStyle/>
          <a:p>
            <a:pPr algn="ctr">
              <a:lnSpc>
                <a:spcPts val="2042"/>
              </a:lnSpc>
            </a:pPr>
            <a:r>
              <a:rPr lang="en-US" sz="1292" dirty="0">
                <a:solidFill>
                  <a:srgbClr val="404155"/>
                </a:solidFill>
                <a:latin typeface="Nobile" pitchFamily="34" charset="0"/>
                <a:ea typeface="Nobile" pitchFamily="34" charset="-122"/>
                <a:cs typeface="Nobile" pitchFamily="34" charset="-120"/>
              </a:rPr>
              <a:t>Once the array is divided into individual elements, the algorithm recursively merges the sub-arrays in sorted order. Two sorted sub-arrays are merged by comparing their elements, and the smaller element is placed in the merged array. This process continues until all elements are merged into a single sorted array.</a:t>
            </a:r>
            <a:endParaRPr lang="en-US" sz="1292" dirty="0"/>
          </a:p>
        </p:txBody>
      </p:sp>
      <p:sp>
        <p:nvSpPr>
          <p:cNvPr id="14" name="Shape 12"/>
          <p:cNvSpPr/>
          <p:nvPr/>
        </p:nvSpPr>
        <p:spPr>
          <a:xfrm>
            <a:off x="8886726" y="3142506"/>
            <a:ext cx="19050" cy="577652"/>
          </a:xfrm>
          <a:prstGeom prst="roundRect">
            <a:avLst>
              <a:gd name="adj" fmla="val 363920"/>
            </a:avLst>
          </a:prstGeom>
          <a:solidFill>
            <a:srgbClr val="B8BFDF"/>
          </a:solidFill>
          <a:ln/>
        </p:spPr>
      </p:sp>
      <p:sp>
        <p:nvSpPr>
          <p:cNvPr id="15" name="Shape 13"/>
          <p:cNvSpPr/>
          <p:nvPr/>
        </p:nvSpPr>
        <p:spPr>
          <a:xfrm>
            <a:off x="8710613" y="3534420"/>
            <a:ext cx="371376" cy="371376"/>
          </a:xfrm>
          <a:prstGeom prst="roundRect">
            <a:avLst>
              <a:gd name="adj" fmla="val 18668"/>
            </a:avLst>
          </a:prstGeom>
          <a:solidFill>
            <a:srgbClr val="D2D9F9"/>
          </a:solidFill>
          <a:ln w="7620">
            <a:solidFill>
              <a:srgbClr val="B8BFDF"/>
            </a:solidFill>
            <a:prstDash val="solid"/>
          </a:ln>
        </p:spPr>
      </p:sp>
      <p:sp>
        <p:nvSpPr>
          <p:cNvPr id="16" name="Text 14"/>
          <p:cNvSpPr/>
          <p:nvPr/>
        </p:nvSpPr>
        <p:spPr>
          <a:xfrm>
            <a:off x="8826698" y="3596333"/>
            <a:ext cx="139105" cy="247551"/>
          </a:xfrm>
          <a:prstGeom prst="rect">
            <a:avLst/>
          </a:prstGeom>
          <a:noFill/>
          <a:ln/>
        </p:spPr>
        <p:txBody>
          <a:bodyPr wrap="none" lIns="0" tIns="0" rIns="0" bIns="0" rtlCol="0" anchor="t"/>
          <a:lstStyle/>
          <a:p>
            <a:pPr algn="ctr">
              <a:lnSpc>
                <a:spcPts val="1917"/>
              </a:lnSpc>
            </a:pPr>
            <a:r>
              <a:rPr lang="en-US" sz="1917" dirty="0">
                <a:solidFill>
                  <a:srgbClr val="404155"/>
                </a:solidFill>
                <a:latin typeface="Corben" pitchFamily="34" charset="0"/>
                <a:ea typeface="Corben" pitchFamily="34" charset="-122"/>
                <a:cs typeface="Corben" pitchFamily="34" charset="-120"/>
              </a:rPr>
              <a:t>3</a:t>
            </a:r>
            <a:endParaRPr lang="en-US" sz="1917" dirty="0"/>
          </a:p>
        </p:txBody>
      </p:sp>
      <p:sp>
        <p:nvSpPr>
          <p:cNvPr id="17" name="Text 15"/>
          <p:cNvSpPr/>
          <p:nvPr/>
        </p:nvSpPr>
        <p:spPr>
          <a:xfrm>
            <a:off x="7864773" y="1299766"/>
            <a:ext cx="2063254" cy="257969"/>
          </a:xfrm>
          <a:prstGeom prst="rect">
            <a:avLst/>
          </a:prstGeom>
          <a:noFill/>
          <a:ln/>
        </p:spPr>
        <p:txBody>
          <a:bodyPr wrap="none" lIns="0" tIns="0" rIns="0" bIns="0" rtlCol="0" anchor="t"/>
          <a:lstStyle/>
          <a:p>
            <a:pPr algn="ctr">
              <a:lnSpc>
                <a:spcPts val="2000"/>
              </a:lnSpc>
            </a:pPr>
            <a:r>
              <a:rPr lang="en-US" sz="1583" dirty="0">
                <a:solidFill>
                  <a:srgbClr val="404155"/>
                </a:solidFill>
                <a:latin typeface="Corben" pitchFamily="34" charset="0"/>
                <a:ea typeface="Corben" pitchFamily="34" charset="-122"/>
                <a:cs typeface="Corben" pitchFamily="34" charset="-120"/>
              </a:rPr>
              <a:t>Merge</a:t>
            </a:r>
            <a:endParaRPr lang="en-US" sz="1583" dirty="0"/>
          </a:p>
        </p:txBody>
      </p:sp>
      <p:sp>
        <p:nvSpPr>
          <p:cNvPr id="18" name="Text 16"/>
          <p:cNvSpPr/>
          <p:nvPr/>
        </p:nvSpPr>
        <p:spPr>
          <a:xfrm>
            <a:off x="6343452" y="1656755"/>
            <a:ext cx="5105896" cy="1320602"/>
          </a:xfrm>
          <a:prstGeom prst="rect">
            <a:avLst/>
          </a:prstGeom>
          <a:noFill/>
          <a:ln/>
        </p:spPr>
        <p:txBody>
          <a:bodyPr wrap="square" lIns="0" tIns="0" rIns="0" bIns="0" rtlCol="0" anchor="t"/>
          <a:lstStyle/>
          <a:p>
            <a:pPr algn="ctr">
              <a:lnSpc>
                <a:spcPts val="2042"/>
              </a:lnSpc>
            </a:pPr>
            <a:r>
              <a:rPr lang="en-US" sz="1292" dirty="0">
                <a:solidFill>
                  <a:srgbClr val="404155"/>
                </a:solidFill>
                <a:latin typeface="Nobile" pitchFamily="34" charset="0"/>
                <a:ea typeface="Nobile" pitchFamily="34" charset="-122"/>
                <a:cs typeface="Nobile" pitchFamily="34" charset="-120"/>
              </a:rPr>
              <a:t>The core of Merge Sort lies in the merge operation. It takes two sorted sub-arrays as input and creates a single sorted array by comparing elements from each sub-array and placing the smaller element into the output array. This merging step ensures that the final array is sorted.</a:t>
            </a:r>
            <a:endParaRPr lang="en-US" sz="1292" dirty="0"/>
          </a:p>
        </p:txBody>
      </p:sp>
    </p:spTree>
    <p:extLst>
      <p:ext uri="{BB962C8B-B14F-4D97-AF65-F5344CB8AC3E}">
        <p14:creationId xmlns:p14="http://schemas.microsoft.com/office/powerpoint/2010/main" val="1646754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77175" y="1892201"/>
            <a:ext cx="4057551" cy="3073598"/>
          </a:xfrm>
          <a:prstGeom prst="rect">
            <a:avLst/>
          </a:prstGeom>
        </p:spPr>
      </p:pic>
      <p:sp>
        <p:nvSpPr>
          <p:cNvPr id="4" name="Text 0"/>
          <p:cNvSpPr/>
          <p:nvPr/>
        </p:nvSpPr>
        <p:spPr>
          <a:xfrm>
            <a:off x="720031" y="947738"/>
            <a:ext cx="6179939" cy="1285875"/>
          </a:xfrm>
          <a:prstGeom prst="rect">
            <a:avLst/>
          </a:prstGeom>
          <a:noFill/>
          <a:ln/>
        </p:spPr>
        <p:txBody>
          <a:bodyPr wrap="square" lIns="0" tIns="0" rIns="0" bIns="0" rtlCol="0" anchor="t"/>
          <a:lstStyle/>
          <a:p>
            <a:pPr>
              <a:lnSpc>
                <a:spcPts val="5041"/>
              </a:lnSpc>
            </a:pPr>
            <a:r>
              <a:rPr lang="en-US" sz="4042" dirty="0">
                <a:solidFill>
                  <a:srgbClr val="1B1B27"/>
                </a:solidFill>
                <a:latin typeface="Corben" pitchFamily="34" charset="0"/>
                <a:ea typeface="Corben" pitchFamily="34" charset="-122"/>
                <a:cs typeface="Corben" pitchFamily="34" charset="-120"/>
              </a:rPr>
              <a:t>Time Complexity: A Measure of Efficiency</a:t>
            </a:r>
            <a:endParaRPr lang="en-US" sz="4042" dirty="0"/>
          </a:p>
        </p:txBody>
      </p:sp>
      <p:sp>
        <p:nvSpPr>
          <p:cNvPr id="5" name="Shape 1"/>
          <p:cNvSpPr/>
          <p:nvPr/>
        </p:nvSpPr>
        <p:spPr>
          <a:xfrm>
            <a:off x="720031" y="2542183"/>
            <a:ext cx="6179939" cy="3368080"/>
          </a:xfrm>
          <a:prstGeom prst="roundRect">
            <a:avLst>
              <a:gd name="adj" fmla="val 2566"/>
            </a:avLst>
          </a:prstGeom>
          <a:noFill/>
          <a:ln w="15240">
            <a:solidFill>
              <a:srgbClr val="000000">
                <a:alpha val="8000"/>
              </a:srgbClr>
            </a:solidFill>
            <a:prstDash val="solid"/>
          </a:ln>
        </p:spPr>
      </p:sp>
      <p:sp>
        <p:nvSpPr>
          <p:cNvPr id="6" name="Shape 2"/>
          <p:cNvSpPr/>
          <p:nvPr/>
        </p:nvSpPr>
        <p:spPr>
          <a:xfrm>
            <a:off x="732731" y="2554883"/>
            <a:ext cx="6153844" cy="588764"/>
          </a:xfrm>
          <a:prstGeom prst="rect">
            <a:avLst/>
          </a:prstGeom>
          <a:solidFill>
            <a:srgbClr val="FFFFFF">
              <a:alpha val="4000"/>
            </a:srgbClr>
          </a:solidFill>
          <a:ln/>
        </p:spPr>
      </p:sp>
      <p:sp>
        <p:nvSpPr>
          <p:cNvPr id="7" name="Text 3"/>
          <p:cNvSpPr/>
          <p:nvPr/>
        </p:nvSpPr>
        <p:spPr>
          <a:xfrm>
            <a:off x="939106" y="2684661"/>
            <a:ext cx="1636514" cy="329208"/>
          </a:xfrm>
          <a:prstGeom prst="rect">
            <a:avLst/>
          </a:prstGeom>
          <a:noFill/>
          <a:ln/>
        </p:spPr>
        <p:txBody>
          <a:bodyPr wrap="non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Feature</a:t>
            </a:r>
            <a:endParaRPr lang="en-US" sz="1583" dirty="0"/>
          </a:p>
        </p:txBody>
      </p:sp>
      <p:sp>
        <p:nvSpPr>
          <p:cNvPr id="8" name="Text 4"/>
          <p:cNvSpPr/>
          <p:nvPr/>
        </p:nvSpPr>
        <p:spPr>
          <a:xfrm>
            <a:off x="2993331" y="2684661"/>
            <a:ext cx="1633339" cy="329208"/>
          </a:xfrm>
          <a:prstGeom prst="rect">
            <a:avLst/>
          </a:prstGeom>
          <a:noFill/>
          <a:ln/>
        </p:spPr>
        <p:txBody>
          <a:bodyPr wrap="non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Quick Sort</a:t>
            </a:r>
            <a:endParaRPr lang="en-US" sz="1583" dirty="0"/>
          </a:p>
        </p:txBody>
      </p:sp>
      <p:sp>
        <p:nvSpPr>
          <p:cNvPr id="9" name="Text 5"/>
          <p:cNvSpPr/>
          <p:nvPr/>
        </p:nvSpPr>
        <p:spPr>
          <a:xfrm>
            <a:off x="5044381" y="2684661"/>
            <a:ext cx="1636514" cy="329208"/>
          </a:xfrm>
          <a:prstGeom prst="rect">
            <a:avLst/>
          </a:prstGeom>
          <a:noFill/>
          <a:ln/>
        </p:spPr>
        <p:txBody>
          <a:bodyPr wrap="non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Merge Sort</a:t>
            </a:r>
            <a:endParaRPr lang="en-US" sz="1583" dirty="0"/>
          </a:p>
        </p:txBody>
      </p:sp>
      <p:sp>
        <p:nvSpPr>
          <p:cNvPr id="10" name="Shape 6"/>
          <p:cNvSpPr/>
          <p:nvPr/>
        </p:nvSpPr>
        <p:spPr>
          <a:xfrm>
            <a:off x="732731" y="3143647"/>
            <a:ext cx="6153844" cy="917972"/>
          </a:xfrm>
          <a:prstGeom prst="rect">
            <a:avLst/>
          </a:prstGeom>
          <a:solidFill>
            <a:srgbClr val="000000">
              <a:alpha val="4000"/>
            </a:srgbClr>
          </a:solidFill>
          <a:ln/>
        </p:spPr>
      </p:sp>
      <p:sp>
        <p:nvSpPr>
          <p:cNvPr id="11" name="Text 7"/>
          <p:cNvSpPr/>
          <p:nvPr/>
        </p:nvSpPr>
        <p:spPr>
          <a:xfrm>
            <a:off x="939106" y="3273425"/>
            <a:ext cx="1636514" cy="329208"/>
          </a:xfrm>
          <a:prstGeom prst="rect">
            <a:avLst/>
          </a:prstGeom>
          <a:noFill/>
          <a:ln/>
        </p:spPr>
        <p:txBody>
          <a:bodyPr wrap="non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Best Case</a:t>
            </a:r>
            <a:endParaRPr lang="en-US" sz="1583" dirty="0"/>
          </a:p>
        </p:txBody>
      </p:sp>
      <p:sp>
        <p:nvSpPr>
          <p:cNvPr id="12" name="Text 8"/>
          <p:cNvSpPr/>
          <p:nvPr/>
        </p:nvSpPr>
        <p:spPr>
          <a:xfrm>
            <a:off x="2993331" y="3273425"/>
            <a:ext cx="1633339" cy="658416"/>
          </a:xfrm>
          <a:prstGeom prst="rect">
            <a:avLst/>
          </a:prstGeom>
          <a:noFill/>
          <a:ln/>
        </p:spPr>
        <p:txBody>
          <a:bodyPr wrap="squar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𝑂 ( 𝑛 log ⁡ 𝑛 ) O(nlogn)</a:t>
            </a:r>
            <a:endParaRPr lang="en-US" sz="1583" dirty="0"/>
          </a:p>
        </p:txBody>
      </p:sp>
      <p:sp>
        <p:nvSpPr>
          <p:cNvPr id="13" name="Text 9"/>
          <p:cNvSpPr/>
          <p:nvPr/>
        </p:nvSpPr>
        <p:spPr>
          <a:xfrm>
            <a:off x="5044381" y="3273425"/>
            <a:ext cx="1636514" cy="658416"/>
          </a:xfrm>
          <a:prstGeom prst="rect">
            <a:avLst/>
          </a:prstGeom>
          <a:noFill/>
          <a:ln/>
        </p:spPr>
        <p:txBody>
          <a:bodyPr wrap="squar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𝑂 ( 𝑛 log ⁡ 𝑛 ) O(nlogn)</a:t>
            </a:r>
            <a:endParaRPr lang="en-US" sz="1583" dirty="0"/>
          </a:p>
        </p:txBody>
      </p:sp>
      <p:sp>
        <p:nvSpPr>
          <p:cNvPr id="14" name="Shape 10"/>
          <p:cNvSpPr/>
          <p:nvPr/>
        </p:nvSpPr>
        <p:spPr>
          <a:xfrm>
            <a:off x="732731" y="4061619"/>
            <a:ext cx="6153844" cy="917972"/>
          </a:xfrm>
          <a:prstGeom prst="rect">
            <a:avLst/>
          </a:prstGeom>
          <a:solidFill>
            <a:srgbClr val="FFFFFF">
              <a:alpha val="4000"/>
            </a:srgbClr>
          </a:solidFill>
          <a:ln/>
        </p:spPr>
      </p:sp>
      <p:sp>
        <p:nvSpPr>
          <p:cNvPr id="15" name="Text 11"/>
          <p:cNvSpPr/>
          <p:nvPr/>
        </p:nvSpPr>
        <p:spPr>
          <a:xfrm>
            <a:off x="939106" y="4191397"/>
            <a:ext cx="1636514" cy="329208"/>
          </a:xfrm>
          <a:prstGeom prst="rect">
            <a:avLst/>
          </a:prstGeom>
          <a:noFill/>
          <a:ln/>
        </p:spPr>
        <p:txBody>
          <a:bodyPr wrap="non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Average Case</a:t>
            </a:r>
            <a:endParaRPr lang="en-US" sz="1583" dirty="0"/>
          </a:p>
        </p:txBody>
      </p:sp>
      <p:sp>
        <p:nvSpPr>
          <p:cNvPr id="16" name="Text 12"/>
          <p:cNvSpPr/>
          <p:nvPr/>
        </p:nvSpPr>
        <p:spPr>
          <a:xfrm>
            <a:off x="2993331" y="4191397"/>
            <a:ext cx="1633339" cy="658416"/>
          </a:xfrm>
          <a:prstGeom prst="rect">
            <a:avLst/>
          </a:prstGeom>
          <a:noFill/>
          <a:ln/>
        </p:spPr>
        <p:txBody>
          <a:bodyPr wrap="squar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𝑂 ( 𝑛 log ⁡ 𝑛 ) O(nlogn)</a:t>
            </a:r>
            <a:endParaRPr lang="en-US" sz="1583" dirty="0"/>
          </a:p>
        </p:txBody>
      </p:sp>
      <p:sp>
        <p:nvSpPr>
          <p:cNvPr id="17" name="Text 13"/>
          <p:cNvSpPr/>
          <p:nvPr/>
        </p:nvSpPr>
        <p:spPr>
          <a:xfrm>
            <a:off x="5044381" y="4191397"/>
            <a:ext cx="1636514" cy="658416"/>
          </a:xfrm>
          <a:prstGeom prst="rect">
            <a:avLst/>
          </a:prstGeom>
          <a:noFill/>
          <a:ln/>
        </p:spPr>
        <p:txBody>
          <a:bodyPr wrap="squar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𝑂 ( 𝑛 log ⁡ 𝑛 ) O(nlogn)</a:t>
            </a:r>
            <a:endParaRPr lang="en-US" sz="1583" dirty="0"/>
          </a:p>
        </p:txBody>
      </p:sp>
      <p:sp>
        <p:nvSpPr>
          <p:cNvPr id="18" name="Shape 14"/>
          <p:cNvSpPr/>
          <p:nvPr/>
        </p:nvSpPr>
        <p:spPr>
          <a:xfrm>
            <a:off x="732731" y="4979591"/>
            <a:ext cx="6153844" cy="917972"/>
          </a:xfrm>
          <a:prstGeom prst="rect">
            <a:avLst/>
          </a:prstGeom>
          <a:solidFill>
            <a:srgbClr val="000000">
              <a:alpha val="4000"/>
            </a:srgbClr>
          </a:solidFill>
          <a:ln/>
        </p:spPr>
      </p:sp>
      <p:sp>
        <p:nvSpPr>
          <p:cNvPr id="19" name="Text 15"/>
          <p:cNvSpPr/>
          <p:nvPr/>
        </p:nvSpPr>
        <p:spPr>
          <a:xfrm>
            <a:off x="939106" y="5109369"/>
            <a:ext cx="1636514" cy="329208"/>
          </a:xfrm>
          <a:prstGeom prst="rect">
            <a:avLst/>
          </a:prstGeom>
          <a:noFill/>
          <a:ln/>
        </p:spPr>
        <p:txBody>
          <a:bodyPr wrap="non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Worst Case</a:t>
            </a:r>
            <a:endParaRPr lang="en-US" sz="1583" dirty="0"/>
          </a:p>
        </p:txBody>
      </p:sp>
      <p:sp>
        <p:nvSpPr>
          <p:cNvPr id="20" name="Text 16"/>
          <p:cNvSpPr/>
          <p:nvPr/>
        </p:nvSpPr>
        <p:spPr>
          <a:xfrm>
            <a:off x="2993331" y="5109369"/>
            <a:ext cx="1633339" cy="329208"/>
          </a:xfrm>
          <a:prstGeom prst="rect">
            <a:avLst/>
          </a:prstGeom>
          <a:noFill/>
          <a:ln/>
        </p:spPr>
        <p:txBody>
          <a:bodyPr wrap="non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𝑂 ( 𝑛 2 ) O(n 2 )</a:t>
            </a:r>
            <a:endParaRPr lang="en-US" sz="1583" dirty="0"/>
          </a:p>
        </p:txBody>
      </p:sp>
      <p:sp>
        <p:nvSpPr>
          <p:cNvPr id="21" name="Text 17"/>
          <p:cNvSpPr/>
          <p:nvPr/>
        </p:nvSpPr>
        <p:spPr>
          <a:xfrm>
            <a:off x="5044381" y="5109369"/>
            <a:ext cx="1636514" cy="658416"/>
          </a:xfrm>
          <a:prstGeom prst="rect">
            <a:avLst/>
          </a:prstGeom>
          <a:noFill/>
          <a:ln/>
        </p:spPr>
        <p:txBody>
          <a:bodyPr wrap="squar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𝑂 ( 𝑛 log ⁡ 𝑛 ) O(nlogn)</a:t>
            </a:r>
            <a:endParaRPr lang="en-US" sz="1583" dirty="0"/>
          </a:p>
        </p:txBody>
      </p:sp>
    </p:spTree>
    <p:extLst>
      <p:ext uri="{BB962C8B-B14F-4D97-AF65-F5344CB8AC3E}">
        <p14:creationId xmlns:p14="http://schemas.microsoft.com/office/powerpoint/2010/main" val="4191059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5617" y="594320"/>
            <a:ext cx="10900768" cy="1153120"/>
          </a:xfrm>
          <a:prstGeom prst="rect">
            <a:avLst/>
          </a:prstGeom>
          <a:noFill/>
          <a:ln/>
        </p:spPr>
        <p:txBody>
          <a:bodyPr wrap="square" lIns="0" tIns="0" rIns="0" bIns="0" rtlCol="0" anchor="t"/>
          <a:lstStyle/>
          <a:p>
            <a:pPr>
              <a:lnSpc>
                <a:spcPts val="4500"/>
              </a:lnSpc>
            </a:pPr>
            <a:r>
              <a:rPr lang="en-US" sz="3625" dirty="0">
                <a:solidFill>
                  <a:srgbClr val="1B1B27"/>
                </a:solidFill>
                <a:latin typeface="Corben" pitchFamily="34" charset="0"/>
                <a:ea typeface="Corben" pitchFamily="34" charset="-122"/>
                <a:cs typeface="Corben" pitchFamily="34" charset="-120"/>
              </a:rPr>
              <a:t>Understanding the Impact of Pivot Selection in Quick Sort</a:t>
            </a:r>
            <a:endParaRPr lang="en-US" sz="3625" dirty="0"/>
          </a:p>
        </p:txBody>
      </p:sp>
      <p:sp>
        <p:nvSpPr>
          <p:cNvPr id="3" name="Shape 1"/>
          <p:cNvSpPr/>
          <p:nvPr/>
        </p:nvSpPr>
        <p:spPr>
          <a:xfrm>
            <a:off x="645617" y="2323802"/>
            <a:ext cx="415032" cy="415032"/>
          </a:xfrm>
          <a:prstGeom prst="roundRect">
            <a:avLst>
              <a:gd name="adj" fmla="val 18670"/>
            </a:avLst>
          </a:prstGeom>
          <a:solidFill>
            <a:srgbClr val="D2D9F9"/>
          </a:solidFill>
          <a:ln w="7620">
            <a:solidFill>
              <a:srgbClr val="B8BFDF"/>
            </a:solidFill>
            <a:prstDash val="solid"/>
          </a:ln>
        </p:spPr>
      </p:sp>
      <p:sp>
        <p:nvSpPr>
          <p:cNvPr id="4" name="Text 2"/>
          <p:cNvSpPr/>
          <p:nvPr/>
        </p:nvSpPr>
        <p:spPr>
          <a:xfrm>
            <a:off x="812205" y="2392958"/>
            <a:ext cx="81757" cy="276721"/>
          </a:xfrm>
          <a:prstGeom prst="rect">
            <a:avLst/>
          </a:prstGeom>
          <a:noFill/>
          <a:ln/>
        </p:spPr>
        <p:txBody>
          <a:bodyPr wrap="none" lIns="0" tIns="0" rIns="0" bIns="0" rtlCol="0" anchor="t"/>
          <a:lstStyle/>
          <a:p>
            <a:pPr algn="ctr">
              <a:lnSpc>
                <a:spcPts val="2167"/>
              </a:lnSpc>
            </a:pPr>
            <a:r>
              <a:rPr lang="en-US" sz="2167" dirty="0">
                <a:solidFill>
                  <a:srgbClr val="404155"/>
                </a:solidFill>
                <a:latin typeface="Corben" pitchFamily="34" charset="0"/>
                <a:ea typeface="Corben" pitchFamily="34" charset="-122"/>
                <a:cs typeface="Corben" pitchFamily="34" charset="-120"/>
              </a:rPr>
              <a:t>1</a:t>
            </a:r>
            <a:endParaRPr lang="en-US" sz="2167" dirty="0"/>
          </a:p>
        </p:txBody>
      </p:sp>
      <p:sp>
        <p:nvSpPr>
          <p:cNvPr id="5" name="Text 3"/>
          <p:cNvSpPr/>
          <p:nvPr/>
        </p:nvSpPr>
        <p:spPr>
          <a:xfrm>
            <a:off x="1245096" y="2323803"/>
            <a:ext cx="2306043" cy="288231"/>
          </a:xfrm>
          <a:prstGeom prst="rect">
            <a:avLst/>
          </a:prstGeom>
          <a:noFill/>
          <a:ln/>
        </p:spPr>
        <p:txBody>
          <a:bodyPr wrap="none" lIns="0" tIns="0" rIns="0" bIns="0" rtlCol="0" anchor="t"/>
          <a:lstStyle/>
          <a:p>
            <a:pPr>
              <a:lnSpc>
                <a:spcPts val="2250"/>
              </a:lnSpc>
            </a:pPr>
            <a:r>
              <a:rPr lang="en-US" sz="1792" dirty="0">
                <a:solidFill>
                  <a:srgbClr val="404155"/>
                </a:solidFill>
                <a:latin typeface="Corben" pitchFamily="34" charset="0"/>
                <a:ea typeface="Corben" pitchFamily="34" charset="-122"/>
                <a:cs typeface="Corben" pitchFamily="34" charset="-120"/>
              </a:rPr>
              <a:t>Best Case Scenario</a:t>
            </a:r>
            <a:endParaRPr lang="en-US" sz="1792" dirty="0"/>
          </a:p>
        </p:txBody>
      </p:sp>
      <p:sp>
        <p:nvSpPr>
          <p:cNvPr id="6" name="Text 4"/>
          <p:cNvSpPr/>
          <p:nvPr/>
        </p:nvSpPr>
        <p:spPr>
          <a:xfrm>
            <a:off x="1245096" y="2722662"/>
            <a:ext cx="2911178" cy="2655689"/>
          </a:xfrm>
          <a:prstGeom prst="rect">
            <a:avLst/>
          </a:prstGeom>
          <a:noFill/>
          <a:ln/>
        </p:spPr>
        <p:txBody>
          <a:bodyPr wrap="square" lIns="0" tIns="0" rIns="0" bIns="0" rtlCol="0" anchor="t"/>
          <a:lstStyle/>
          <a:p>
            <a:pPr>
              <a:lnSpc>
                <a:spcPts val="2292"/>
              </a:lnSpc>
            </a:pPr>
            <a:r>
              <a:rPr lang="en-US" sz="1417" dirty="0">
                <a:solidFill>
                  <a:srgbClr val="404155"/>
                </a:solidFill>
                <a:latin typeface="Nobile" pitchFamily="34" charset="0"/>
                <a:ea typeface="Nobile" pitchFamily="34" charset="-122"/>
                <a:cs typeface="Nobile" pitchFamily="34" charset="-120"/>
              </a:rPr>
              <a:t>When the pivot element splits the array into nearly equal halves at each step, Quick Sort achieves optimal performance, resulting in a time complexity of 𝑂 ( 𝑛 log ⁡ 𝑛 ) O(nlogn). This occurs when the pivot is chosen strategically or when the input data is already partially sorted.</a:t>
            </a:r>
            <a:endParaRPr lang="en-US" sz="1417" dirty="0"/>
          </a:p>
        </p:txBody>
      </p:sp>
      <p:sp>
        <p:nvSpPr>
          <p:cNvPr id="7" name="Shape 5"/>
          <p:cNvSpPr/>
          <p:nvPr/>
        </p:nvSpPr>
        <p:spPr>
          <a:xfrm>
            <a:off x="4340721" y="2323802"/>
            <a:ext cx="415032" cy="415032"/>
          </a:xfrm>
          <a:prstGeom prst="roundRect">
            <a:avLst>
              <a:gd name="adj" fmla="val 18670"/>
            </a:avLst>
          </a:prstGeom>
          <a:solidFill>
            <a:srgbClr val="D2D9F9"/>
          </a:solidFill>
          <a:ln w="7620">
            <a:solidFill>
              <a:srgbClr val="B8BFDF"/>
            </a:solidFill>
            <a:prstDash val="solid"/>
          </a:ln>
        </p:spPr>
      </p:sp>
      <p:sp>
        <p:nvSpPr>
          <p:cNvPr id="8" name="Text 6"/>
          <p:cNvSpPr/>
          <p:nvPr/>
        </p:nvSpPr>
        <p:spPr>
          <a:xfrm>
            <a:off x="4476056" y="2392958"/>
            <a:ext cx="144363" cy="276721"/>
          </a:xfrm>
          <a:prstGeom prst="rect">
            <a:avLst/>
          </a:prstGeom>
          <a:noFill/>
          <a:ln/>
        </p:spPr>
        <p:txBody>
          <a:bodyPr wrap="none" lIns="0" tIns="0" rIns="0" bIns="0" rtlCol="0" anchor="t"/>
          <a:lstStyle/>
          <a:p>
            <a:pPr algn="ctr">
              <a:lnSpc>
                <a:spcPts val="2167"/>
              </a:lnSpc>
            </a:pPr>
            <a:r>
              <a:rPr lang="en-US" sz="2167" dirty="0">
                <a:solidFill>
                  <a:srgbClr val="404155"/>
                </a:solidFill>
                <a:latin typeface="Corben" pitchFamily="34" charset="0"/>
                <a:ea typeface="Corben" pitchFamily="34" charset="-122"/>
                <a:cs typeface="Corben" pitchFamily="34" charset="-120"/>
              </a:rPr>
              <a:t>2</a:t>
            </a:r>
            <a:endParaRPr lang="en-US" sz="2167" dirty="0"/>
          </a:p>
        </p:txBody>
      </p:sp>
      <p:sp>
        <p:nvSpPr>
          <p:cNvPr id="9" name="Text 7"/>
          <p:cNvSpPr/>
          <p:nvPr/>
        </p:nvSpPr>
        <p:spPr>
          <a:xfrm>
            <a:off x="4940201" y="2323803"/>
            <a:ext cx="2306043" cy="288231"/>
          </a:xfrm>
          <a:prstGeom prst="rect">
            <a:avLst/>
          </a:prstGeom>
          <a:noFill/>
          <a:ln/>
        </p:spPr>
        <p:txBody>
          <a:bodyPr wrap="none" lIns="0" tIns="0" rIns="0" bIns="0" rtlCol="0" anchor="t"/>
          <a:lstStyle/>
          <a:p>
            <a:pPr>
              <a:lnSpc>
                <a:spcPts val="2250"/>
              </a:lnSpc>
            </a:pPr>
            <a:r>
              <a:rPr lang="en-US" sz="1792" dirty="0">
                <a:solidFill>
                  <a:srgbClr val="404155"/>
                </a:solidFill>
                <a:latin typeface="Corben" pitchFamily="34" charset="0"/>
                <a:ea typeface="Corben" pitchFamily="34" charset="-122"/>
                <a:cs typeface="Corben" pitchFamily="34" charset="-120"/>
              </a:rPr>
              <a:t>Worst Case Scenario</a:t>
            </a:r>
            <a:endParaRPr lang="en-US" sz="1792" dirty="0"/>
          </a:p>
        </p:txBody>
      </p:sp>
      <p:sp>
        <p:nvSpPr>
          <p:cNvPr id="10" name="Text 8"/>
          <p:cNvSpPr/>
          <p:nvPr/>
        </p:nvSpPr>
        <p:spPr>
          <a:xfrm>
            <a:off x="4940201" y="2722662"/>
            <a:ext cx="2911178" cy="3540919"/>
          </a:xfrm>
          <a:prstGeom prst="rect">
            <a:avLst/>
          </a:prstGeom>
          <a:noFill/>
          <a:ln/>
        </p:spPr>
        <p:txBody>
          <a:bodyPr wrap="square" lIns="0" tIns="0" rIns="0" bIns="0" rtlCol="0" anchor="t"/>
          <a:lstStyle/>
          <a:p>
            <a:pPr>
              <a:lnSpc>
                <a:spcPts val="2292"/>
              </a:lnSpc>
            </a:pPr>
            <a:r>
              <a:rPr lang="en-US" sz="1417" dirty="0">
                <a:solidFill>
                  <a:srgbClr val="404155"/>
                </a:solidFill>
                <a:latin typeface="Nobile" pitchFamily="34" charset="0"/>
                <a:ea typeface="Nobile" pitchFamily="34" charset="-122"/>
                <a:cs typeface="Nobile" pitchFamily="34" charset="-120"/>
              </a:rPr>
              <a:t>The worst-case scenario arises when the pivot is consistently chosen as the smallest or largest element in the array. This leads to unbalanced partitions where one sub-array contains a single element, while the other contains the remaining elements. In this case, the time complexity degrades to 𝑂 ( 𝑛 2 ) O(n 2 ), making it inefficient for large datasets.</a:t>
            </a:r>
            <a:endParaRPr lang="en-US" sz="1417" dirty="0"/>
          </a:p>
        </p:txBody>
      </p:sp>
      <p:sp>
        <p:nvSpPr>
          <p:cNvPr id="11" name="Shape 9"/>
          <p:cNvSpPr/>
          <p:nvPr/>
        </p:nvSpPr>
        <p:spPr>
          <a:xfrm>
            <a:off x="8035826" y="2323802"/>
            <a:ext cx="415032" cy="415032"/>
          </a:xfrm>
          <a:prstGeom prst="roundRect">
            <a:avLst>
              <a:gd name="adj" fmla="val 18670"/>
            </a:avLst>
          </a:prstGeom>
          <a:solidFill>
            <a:srgbClr val="D2D9F9"/>
          </a:solidFill>
          <a:ln w="7620">
            <a:solidFill>
              <a:srgbClr val="B8BFDF"/>
            </a:solidFill>
            <a:prstDash val="solid"/>
          </a:ln>
        </p:spPr>
      </p:sp>
      <p:sp>
        <p:nvSpPr>
          <p:cNvPr id="12" name="Text 10"/>
          <p:cNvSpPr/>
          <p:nvPr/>
        </p:nvSpPr>
        <p:spPr>
          <a:xfrm>
            <a:off x="8165605" y="2392958"/>
            <a:ext cx="155476" cy="276721"/>
          </a:xfrm>
          <a:prstGeom prst="rect">
            <a:avLst/>
          </a:prstGeom>
          <a:noFill/>
          <a:ln/>
        </p:spPr>
        <p:txBody>
          <a:bodyPr wrap="none" lIns="0" tIns="0" rIns="0" bIns="0" rtlCol="0" anchor="t"/>
          <a:lstStyle/>
          <a:p>
            <a:pPr algn="ctr">
              <a:lnSpc>
                <a:spcPts val="2167"/>
              </a:lnSpc>
            </a:pPr>
            <a:r>
              <a:rPr lang="en-US" sz="2167" dirty="0">
                <a:solidFill>
                  <a:srgbClr val="404155"/>
                </a:solidFill>
                <a:latin typeface="Corben" pitchFamily="34" charset="0"/>
                <a:ea typeface="Corben" pitchFamily="34" charset="-122"/>
                <a:cs typeface="Corben" pitchFamily="34" charset="-120"/>
              </a:rPr>
              <a:t>3</a:t>
            </a:r>
            <a:endParaRPr lang="en-US" sz="2167" dirty="0"/>
          </a:p>
        </p:txBody>
      </p:sp>
      <p:sp>
        <p:nvSpPr>
          <p:cNvPr id="13" name="Text 11"/>
          <p:cNvSpPr/>
          <p:nvPr/>
        </p:nvSpPr>
        <p:spPr>
          <a:xfrm>
            <a:off x="8635306" y="2323803"/>
            <a:ext cx="2896890" cy="288231"/>
          </a:xfrm>
          <a:prstGeom prst="rect">
            <a:avLst/>
          </a:prstGeom>
          <a:noFill/>
          <a:ln/>
        </p:spPr>
        <p:txBody>
          <a:bodyPr wrap="none" lIns="0" tIns="0" rIns="0" bIns="0" rtlCol="0" anchor="t"/>
          <a:lstStyle/>
          <a:p>
            <a:pPr>
              <a:lnSpc>
                <a:spcPts val="2250"/>
              </a:lnSpc>
            </a:pPr>
            <a:r>
              <a:rPr lang="en-US" sz="1792" dirty="0">
                <a:solidFill>
                  <a:srgbClr val="404155"/>
                </a:solidFill>
                <a:latin typeface="Corben" pitchFamily="34" charset="0"/>
                <a:ea typeface="Corben" pitchFamily="34" charset="-122"/>
                <a:cs typeface="Corben" pitchFamily="34" charset="-120"/>
              </a:rPr>
              <a:t>Average Case Performance</a:t>
            </a:r>
            <a:endParaRPr lang="en-US" sz="1792" dirty="0"/>
          </a:p>
        </p:txBody>
      </p:sp>
      <p:sp>
        <p:nvSpPr>
          <p:cNvPr id="14" name="Text 12"/>
          <p:cNvSpPr/>
          <p:nvPr/>
        </p:nvSpPr>
        <p:spPr>
          <a:xfrm>
            <a:off x="8635306" y="2722662"/>
            <a:ext cx="2911178" cy="2065536"/>
          </a:xfrm>
          <a:prstGeom prst="rect">
            <a:avLst/>
          </a:prstGeom>
          <a:noFill/>
          <a:ln/>
        </p:spPr>
        <p:txBody>
          <a:bodyPr wrap="square" lIns="0" tIns="0" rIns="0" bIns="0" rtlCol="0" anchor="t"/>
          <a:lstStyle/>
          <a:p>
            <a:pPr>
              <a:lnSpc>
                <a:spcPts val="2292"/>
              </a:lnSpc>
            </a:pPr>
            <a:r>
              <a:rPr lang="en-US" sz="1417" dirty="0">
                <a:solidFill>
                  <a:srgbClr val="404155"/>
                </a:solidFill>
                <a:latin typeface="Nobile" pitchFamily="34" charset="0"/>
                <a:ea typeface="Nobile" pitchFamily="34" charset="-122"/>
                <a:cs typeface="Nobile" pitchFamily="34" charset="-120"/>
              </a:rPr>
              <a:t>For random datasets, Quick Sort exhibits an average time complexity of 𝑂 ( 𝑛 log ⁡ 𝑛 ) O(nlogn). The selection of pivot elements typically leads to balanced partitions, ensuring the efficiency of the sorting process.</a:t>
            </a:r>
            <a:endParaRPr lang="en-US" sz="1417" dirty="0"/>
          </a:p>
        </p:txBody>
      </p:sp>
    </p:spTree>
    <p:extLst>
      <p:ext uri="{BB962C8B-B14F-4D97-AF65-F5344CB8AC3E}">
        <p14:creationId xmlns:p14="http://schemas.microsoft.com/office/powerpoint/2010/main" val="881446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1342033"/>
            <a:ext cx="10750153" cy="642938"/>
          </a:xfrm>
          <a:prstGeom prst="rect">
            <a:avLst/>
          </a:prstGeom>
          <a:noFill/>
          <a:ln/>
        </p:spPr>
        <p:txBody>
          <a:bodyPr wrap="none" lIns="0" tIns="0" rIns="0" bIns="0" rtlCol="0" anchor="t"/>
          <a:lstStyle/>
          <a:p>
            <a:pPr>
              <a:lnSpc>
                <a:spcPts val="5041"/>
              </a:lnSpc>
            </a:pPr>
            <a:r>
              <a:rPr lang="en-US" sz="4042" dirty="0">
                <a:solidFill>
                  <a:srgbClr val="1B1B27"/>
                </a:solidFill>
                <a:latin typeface="Corben" pitchFamily="34" charset="0"/>
                <a:ea typeface="Corben" pitchFamily="34" charset="-122"/>
                <a:cs typeface="Corben" pitchFamily="34" charset="-120"/>
              </a:rPr>
              <a:t>Space Complexity: Analyzing Memory Usage</a:t>
            </a:r>
            <a:endParaRPr lang="en-US" sz="4042" dirty="0"/>
          </a:p>
        </p:txBody>
      </p:sp>
      <p:sp>
        <p:nvSpPr>
          <p:cNvPr id="3" name="Text 1"/>
          <p:cNvSpPr/>
          <p:nvPr/>
        </p:nvSpPr>
        <p:spPr>
          <a:xfrm>
            <a:off x="720031" y="2499221"/>
            <a:ext cx="2571750" cy="321469"/>
          </a:xfrm>
          <a:prstGeom prst="rect">
            <a:avLst/>
          </a:prstGeom>
          <a:noFill/>
          <a:ln/>
        </p:spPr>
        <p:txBody>
          <a:bodyPr wrap="none" lIns="0" tIns="0" rIns="0" bIns="0" rtlCol="0" anchor="t"/>
          <a:lstStyle/>
          <a:p>
            <a:pPr>
              <a:lnSpc>
                <a:spcPts val="2500"/>
              </a:lnSpc>
            </a:pPr>
            <a:r>
              <a:rPr lang="en-US" sz="2000" dirty="0">
                <a:solidFill>
                  <a:srgbClr val="1B1B27"/>
                </a:solidFill>
                <a:latin typeface="Corben" pitchFamily="34" charset="0"/>
                <a:ea typeface="Corben" pitchFamily="34" charset="-122"/>
                <a:cs typeface="Corben" pitchFamily="34" charset="-120"/>
              </a:rPr>
              <a:t>Quick Sort</a:t>
            </a:r>
            <a:endParaRPr lang="en-US" sz="2000" dirty="0"/>
          </a:p>
        </p:txBody>
      </p:sp>
      <p:sp>
        <p:nvSpPr>
          <p:cNvPr id="4" name="Text 2"/>
          <p:cNvSpPr/>
          <p:nvPr/>
        </p:nvSpPr>
        <p:spPr>
          <a:xfrm>
            <a:off x="720031" y="3026370"/>
            <a:ext cx="5125045" cy="1975247"/>
          </a:xfrm>
          <a:prstGeom prst="rect">
            <a:avLst/>
          </a:prstGeom>
          <a:noFill/>
          <a:ln/>
        </p:spPr>
        <p:txBody>
          <a:bodyPr wrap="squar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Quick Sort, when implemented in-place, has a space complexity of 𝑂 ( log ⁡ 𝑛 ) O(logn). This is due to the recursion stack, which stores the function calls and their parameters. The depth of the recursion is proportional to the logarithm of the input array size, hence the space complexity.</a:t>
            </a:r>
            <a:endParaRPr lang="en-US" sz="1583" dirty="0"/>
          </a:p>
        </p:txBody>
      </p:sp>
      <p:sp>
        <p:nvSpPr>
          <p:cNvPr id="5" name="Text 3"/>
          <p:cNvSpPr/>
          <p:nvPr/>
        </p:nvSpPr>
        <p:spPr>
          <a:xfrm>
            <a:off x="6353274" y="2499221"/>
            <a:ext cx="2571750" cy="321469"/>
          </a:xfrm>
          <a:prstGeom prst="rect">
            <a:avLst/>
          </a:prstGeom>
          <a:noFill/>
          <a:ln/>
        </p:spPr>
        <p:txBody>
          <a:bodyPr wrap="none" lIns="0" tIns="0" rIns="0" bIns="0" rtlCol="0" anchor="t"/>
          <a:lstStyle/>
          <a:p>
            <a:pPr>
              <a:lnSpc>
                <a:spcPts val="2500"/>
              </a:lnSpc>
            </a:pPr>
            <a:r>
              <a:rPr lang="en-US" sz="2000" dirty="0">
                <a:solidFill>
                  <a:srgbClr val="1B1B27"/>
                </a:solidFill>
                <a:latin typeface="Corben" pitchFamily="34" charset="0"/>
                <a:ea typeface="Corben" pitchFamily="34" charset="-122"/>
                <a:cs typeface="Corben" pitchFamily="34" charset="-120"/>
              </a:rPr>
              <a:t>Merge Sort</a:t>
            </a:r>
            <a:endParaRPr lang="en-US" sz="2000" dirty="0"/>
          </a:p>
        </p:txBody>
      </p:sp>
      <p:sp>
        <p:nvSpPr>
          <p:cNvPr id="6" name="Text 4"/>
          <p:cNvSpPr/>
          <p:nvPr/>
        </p:nvSpPr>
        <p:spPr>
          <a:xfrm>
            <a:off x="6353274" y="3026370"/>
            <a:ext cx="5125045" cy="2304455"/>
          </a:xfrm>
          <a:prstGeom prst="rect">
            <a:avLst/>
          </a:prstGeom>
          <a:noFill/>
          <a:ln/>
        </p:spPr>
        <p:txBody>
          <a:bodyPr wrap="square" lIns="0" tIns="0" rIns="0" bIns="0" rtlCol="0" anchor="t"/>
          <a:lstStyle/>
          <a:p>
            <a:pPr>
              <a:lnSpc>
                <a:spcPts val="2583"/>
              </a:lnSpc>
            </a:pPr>
            <a:r>
              <a:rPr lang="en-US" sz="1583" dirty="0">
                <a:solidFill>
                  <a:srgbClr val="404155"/>
                </a:solidFill>
                <a:latin typeface="Nobile" pitchFamily="34" charset="0"/>
                <a:ea typeface="Nobile" pitchFamily="34" charset="-122"/>
                <a:cs typeface="Nobile" pitchFamily="34" charset="-120"/>
              </a:rPr>
              <a:t>Merge Sort has a space complexity of 𝑂 ( 𝑛 ) O(n) because it requires additional space for temporary arrays used during the merge process. This space is necessary to hold the elements from the two sub-arrays being merged. The size of these temporary arrays is directly proportional to the size of the input array, leading to the linear space complexity.</a:t>
            </a:r>
            <a:endParaRPr lang="en-US" sz="1583" dirty="0"/>
          </a:p>
        </p:txBody>
      </p:sp>
    </p:spTree>
    <p:extLst>
      <p:ext uri="{BB962C8B-B14F-4D97-AF65-F5344CB8AC3E}">
        <p14:creationId xmlns:p14="http://schemas.microsoft.com/office/powerpoint/2010/main" val="3675754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191246"/>
          </a:xfrm>
          <a:prstGeom prst="rect">
            <a:avLst/>
          </a:prstGeom>
        </p:spPr>
      </p:pic>
      <p:pic>
        <p:nvPicPr>
          <p:cNvPr id="3" name="Image 1" descr="preencoded.png"/>
          <p:cNvPicPr>
            <a:picLocks noChangeAspect="1"/>
          </p:cNvPicPr>
          <p:nvPr/>
        </p:nvPicPr>
        <p:blipFill>
          <a:blip r:embed="rId4"/>
          <a:stretch>
            <a:fillRect/>
          </a:stretch>
        </p:blipFill>
        <p:spPr>
          <a:xfrm>
            <a:off x="4738787" y="219075"/>
            <a:ext cx="2714328" cy="1753096"/>
          </a:xfrm>
          <a:prstGeom prst="rect">
            <a:avLst/>
          </a:prstGeom>
        </p:spPr>
      </p:pic>
      <p:sp>
        <p:nvSpPr>
          <p:cNvPr id="4" name="Text 0"/>
          <p:cNvSpPr/>
          <p:nvPr/>
        </p:nvSpPr>
        <p:spPr>
          <a:xfrm>
            <a:off x="613469" y="2906613"/>
            <a:ext cx="10351592" cy="547787"/>
          </a:xfrm>
          <a:prstGeom prst="rect">
            <a:avLst/>
          </a:prstGeom>
          <a:noFill/>
          <a:ln/>
        </p:spPr>
        <p:txBody>
          <a:bodyPr wrap="none" lIns="0" tIns="0" rIns="0" bIns="0" rtlCol="0" anchor="t"/>
          <a:lstStyle/>
          <a:p>
            <a:pPr>
              <a:lnSpc>
                <a:spcPts val="4291"/>
              </a:lnSpc>
            </a:pPr>
            <a:r>
              <a:rPr lang="en-US" sz="3417" dirty="0">
                <a:solidFill>
                  <a:srgbClr val="1B1B27"/>
                </a:solidFill>
                <a:latin typeface="Corben" pitchFamily="34" charset="0"/>
                <a:ea typeface="Corben" pitchFamily="34" charset="-122"/>
                <a:cs typeface="Corben" pitchFamily="34" charset="-120"/>
              </a:rPr>
              <a:t>Stability: Maintaining the Order of Equal Elements</a:t>
            </a:r>
            <a:endParaRPr lang="en-US" sz="3417" dirty="0"/>
          </a:p>
        </p:txBody>
      </p:sp>
      <p:sp>
        <p:nvSpPr>
          <p:cNvPr id="5" name="Shape 1"/>
          <p:cNvSpPr/>
          <p:nvPr/>
        </p:nvSpPr>
        <p:spPr>
          <a:xfrm>
            <a:off x="613469" y="3717331"/>
            <a:ext cx="5394920" cy="2425204"/>
          </a:xfrm>
          <a:prstGeom prst="roundRect">
            <a:avLst>
              <a:gd name="adj" fmla="val 3036"/>
            </a:avLst>
          </a:prstGeom>
          <a:solidFill>
            <a:srgbClr val="D2D9F9"/>
          </a:solidFill>
          <a:ln w="7620">
            <a:solidFill>
              <a:srgbClr val="B8BFDF"/>
            </a:solidFill>
            <a:prstDash val="solid"/>
          </a:ln>
        </p:spPr>
      </p:sp>
      <p:sp>
        <p:nvSpPr>
          <p:cNvPr id="6" name="Text 2"/>
          <p:cNvSpPr/>
          <p:nvPr/>
        </p:nvSpPr>
        <p:spPr>
          <a:xfrm>
            <a:off x="795041" y="3898900"/>
            <a:ext cx="2281039" cy="273943"/>
          </a:xfrm>
          <a:prstGeom prst="rect">
            <a:avLst/>
          </a:prstGeom>
          <a:noFill/>
          <a:ln/>
        </p:spPr>
        <p:txBody>
          <a:bodyPr wrap="none" lIns="0" tIns="0" rIns="0" bIns="0" rtlCol="0" anchor="t"/>
          <a:lstStyle/>
          <a:p>
            <a:pPr>
              <a:lnSpc>
                <a:spcPts val="2125"/>
              </a:lnSpc>
            </a:pPr>
            <a:r>
              <a:rPr lang="en-US" sz="1708" dirty="0">
                <a:solidFill>
                  <a:srgbClr val="404155"/>
                </a:solidFill>
                <a:latin typeface="Corben" pitchFamily="34" charset="0"/>
                <a:ea typeface="Corben" pitchFamily="34" charset="-122"/>
                <a:cs typeface="Corben" pitchFamily="34" charset="-120"/>
              </a:rPr>
              <a:t>Quick Sort: Not Stable</a:t>
            </a:r>
            <a:endParaRPr lang="en-US" sz="1708" dirty="0"/>
          </a:p>
        </p:txBody>
      </p:sp>
      <p:sp>
        <p:nvSpPr>
          <p:cNvPr id="7" name="Text 3"/>
          <p:cNvSpPr/>
          <p:nvPr/>
        </p:nvSpPr>
        <p:spPr>
          <a:xfrm>
            <a:off x="795040" y="4278015"/>
            <a:ext cx="5031780" cy="1402457"/>
          </a:xfrm>
          <a:prstGeom prst="rect">
            <a:avLst/>
          </a:prstGeom>
          <a:noFill/>
          <a:ln/>
        </p:spPr>
        <p:txBody>
          <a:bodyPr wrap="square" lIns="0" tIns="0" rIns="0" bIns="0" rtlCol="0" anchor="t"/>
          <a:lstStyle/>
          <a:p>
            <a:pPr>
              <a:lnSpc>
                <a:spcPts val="2208"/>
              </a:lnSpc>
            </a:pPr>
            <a:r>
              <a:rPr lang="en-US" sz="1375" dirty="0">
                <a:solidFill>
                  <a:srgbClr val="404155"/>
                </a:solidFill>
                <a:latin typeface="Nobile" pitchFamily="34" charset="0"/>
                <a:ea typeface="Nobile" pitchFamily="34" charset="-122"/>
                <a:cs typeface="Nobile" pitchFamily="34" charset="-120"/>
              </a:rPr>
              <a:t>Quick Sort is not a stable sorting algorithm. This means that elements with equal values may not retain their original relative order after sorting. The instability arises from the swapping of elements based on the pivot, which can disrupt the original order of equal elements.</a:t>
            </a:r>
            <a:endParaRPr lang="en-US" sz="1375" dirty="0"/>
          </a:p>
        </p:txBody>
      </p:sp>
      <p:sp>
        <p:nvSpPr>
          <p:cNvPr id="8" name="Shape 4"/>
          <p:cNvSpPr/>
          <p:nvPr/>
        </p:nvSpPr>
        <p:spPr>
          <a:xfrm>
            <a:off x="6183610" y="3717331"/>
            <a:ext cx="5394920" cy="2425204"/>
          </a:xfrm>
          <a:prstGeom prst="roundRect">
            <a:avLst>
              <a:gd name="adj" fmla="val 3036"/>
            </a:avLst>
          </a:prstGeom>
          <a:solidFill>
            <a:srgbClr val="D2D9F9"/>
          </a:solidFill>
          <a:ln w="7620">
            <a:solidFill>
              <a:srgbClr val="B8BFDF"/>
            </a:solidFill>
            <a:prstDash val="solid"/>
          </a:ln>
        </p:spPr>
      </p:sp>
      <p:sp>
        <p:nvSpPr>
          <p:cNvPr id="9" name="Text 5"/>
          <p:cNvSpPr/>
          <p:nvPr/>
        </p:nvSpPr>
        <p:spPr>
          <a:xfrm>
            <a:off x="6365181" y="3898900"/>
            <a:ext cx="2191246" cy="273943"/>
          </a:xfrm>
          <a:prstGeom prst="rect">
            <a:avLst/>
          </a:prstGeom>
          <a:noFill/>
          <a:ln/>
        </p:spPr>
        <p:txBody>
          <a:bodyPr wrap="none" lIns="0" tIns="0" rIns="0" bIns="0" rtlCol="0" anchor="t"/>
          <a:lstStyle/>
          <a:p>
            <a:pPr>
              <a:lnSpc>
                <a:spcPts val="2125"/>
              </a:lnSpc>
            </a:pPr>
            <a:r>
              <a:rPr lang="en-US" sz="1708" dirty="0">
                <a:solidFill>
                  <a:srgbClr val="404155"/>
                </a:solidFill>
                <a:latin typeface="Corben" pitchFamily="34" charset="0"/>
                <a:ea typeface="Corben" pitchFamily="34" charset="-122"/>
                <a:cs typeface="Corben" pitchFamily="34" charset="-120"/>
              </a:rPr>
              <a:t>Merge Sort: Stable</a:t>
            </a:r>
            <a:endParaRPr lang="en-US" sz="1708" dirty="0"/>
          </a:p>
        </p:txBody>
      </p:sp>
      <p:sp>
        <p:nvSpPr>
          <p:cNvPr id="10" name="Text 6"/>
          <p:cNvSpPr/>
          <p:nvPr/>
        </p:nvSpPr>
        <p:spPr>
          <a:xfrm>
            <a:off x="6365181" y="4278015"/>
            <a:ext cx="5031780" cy="1682948"/>
          </a:xfrm>
          <a:prstGeom prst="rect">
            <a:avLst/>
          </a:prstGeom>
          <a:noFill/>
          <a:ln/>
        </p:spPr>
        <p:txBody>
          <a:bodyPr wrap="square" lIns="0" tIns="0" rIns="0" bIns="0" rtlCol="0" anchor="t"/>
          <a:lstStyle/>
          <a:p>
            <a:pPr>
              <a:lnSpc>
                <a:spcPts val="2208"/>
              </a:lnSpc>
            </a:pPr>
            <a:r>
              <a:rPr lang="en-US" sz="1375" dirty="0">
                <a:solidFill>
                  <a:srgbClr val="404155"/>
                </a:solidFill>
                <a:latin typeface="Nobile" pitchFamily="34" charset="0"/>
                <a:ea typeface="Nobile" pitchFamily="34" charset="-122"/>
                <a:cs typeface="Nobile" pitchFamily="34" charset="-120"/>
              </a:rPr>
              <a:t>Merge Sort is a stable sorting algorithm. It preserves the relative order of equal elements during the merge process. This stability is achieved by copying elements from the two sorted sub-arrays in their original order. Equal elements are maintained in the output array in the same sequence as they appeared in the input array.</a:t>
            </a:r>
            <a:endParaRPr lang="en-US" sz="1375" dirty="0"/>
          </a:p>
        </p:txBody>
      </p:sp>
    </p:spTree>
    <p:extLst>
      <p:ext uri="{BB962C8B-B14F-4D97-AF65-F5344CB8AC3E}">
        <p14:creationId xmlns:p14="http://schemas.microsoft.com/office/powerpoint/2010/main" val="3264850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262386"/>
          </a:xfrm>
          <a:prstGeom prst="rect">
            <a:avLst/>
          </a:prstGeom>
        </p:spPr>
      </p:pic>
      <p:pic>
        <p:nvPicPr>
          <p:cNvPr id="3" name="Image 1" descr="preencoded.png"/>
          <p:cNvPicPr>
            <a:picLocks noChangeAspect="1"/>
          </p:cNvPicPr>
          <p:nvPr/>
        </p:nvPicPr>
        <p:blipFill>
          <a:blip r:embed="rId4"/>
          <a:stretch>
            <a:fillRect/>
          </a:stretch>
        </p:blipFill>
        <p:spPr>
          <a:xfrm>
            <a:off x="4838006" y="226219"/>
            <a:ext cx="2515989" cy="1809948"/>
          </a:xfrm>
          <a:prstGeom prst="rect">
            <a:avLst/>
          </a:prstGeom>
        </p:spPr>
      </p:pic>
      <p:sp>
        <p:nvSpPr>
          <p:cNvPr id="4" name="Text 0"/>
          <p:cNvSpPr/>
          <p:nvPr/>
        </p:nvSpPr>
        <p:spPr>
          <a:xfrm>
            <a:off x="633413" y="2905423"/>
            <a:ext cx="8253908" cy="565646"/>
          </a:xfrm>
          <a:prstGeom prst="rect">
            <a:avLst/>
          </a:prstGeom>
          <a:noFill/>
          <a:ln/>
        </p:spPr>
        <p:txBody>
          <a:bodyPr wrap="none" lIns="0" tIns="0" rIns="0" bIns="0" rtlCol="0" anchor="t"/>
          <a:lstStyle/>
          <a:p>
            <a:pPr>
              <a:lnSpc>
                <a:spcPts val="4416"/>
              </a:lnSpc>
            </a:pPr>
            <a:r>
              <a:rPr lang="en-US" sz="3542" dirty="0">
                <a:solidFill>
                  <a:srgbClr val="1B1B27"/>
                </a:solidFill>
                <a:latin typeface="Corben" pitchFamily="34" charset="0"/>
                <a:ea typeface="Corben" pitchFamily="34" charset="-122"/>
                <a:cs typeface="Corben" pitchFamily="34" charset="-120"/>
              </a:rPr>
              <a:t>Quick Sort: Strengths and Applications</a:t>
            </a:r>
            <a:endParaRPr lang="en-US" sz="3542" dirty="0"/>
          </a:p>
        </p:txBody>
      </p:sp>
      <p:pic>
        <p:nvPicPr>
          <p:cNvPr id="5" name="Image 2" descr="preencoded.png"/>
          <p:cNvPicPr>
            <a:picLocks noChangeAspect="1"/>
          </p:cNvPicPr>
          <p:nvPr/>
        </p:nvPicPr>
        <p:blipFill>
          <a:blip r:embed="rId5"/>
          <a:stretch>
            <a:fillRect/>
          </a:stretch>
        </p:blipFill>
        <p:spPr>
          <a:xfrm>
            <a:off x="633413" y="3742532"/>
            <a:ext cx="452438" cy="452438"/>
          </a:xfrm>
          <a:prstGeom prst="rect">
            <a:avLst/>
          </a:prstGeom>
        </p:spPr>
      </p:pic>
      <p:sp>
        <p:nvSpPr>
          <p:cNvPr id="6" name="Text 1"/>
          <p:cNvSpPr/>
          <p:nvPr/>
        </p:nvSpPr>
        <p:spPr>
          <a:xfrm>
            <a:off x="633413" y="4375944"/>
            <a:ext cx="2262386" cy="282773"/>
          </a:xfrm>
          <a:prstGeom prst="rect">
            <a:avLst/>
          </a:prstGeom>
          <a:noFill/>
          <a:ln/>
        </p:spPr>
        <p:txBody>
          <a:bodyPr wrap="none" lIns="0" tIns="0" rIns="0" bIns="0" rtlCol="0" anchor="t"/>
          <a:lstStyle/>
          <a:p>
            <a:pPr>
              <a:lnSpc>
                <a:spcPts val="2208"/>
              </a:lnSpc>
            </a:pPr>
            <a:r>
              <a:rPr lang="en-US" sz="1750" dirty="0">
                <a:solidFill>
                  <a:srgbClr val="404155"/>
                </a:solidFill>
                <a:latin typeface="Corben" pitchFamily="34" charset="0"/>
                <a:ea typeface="Corben" pitchFamily="34" charset="-122"/>
                <a:cs typeface="Corben" pitchFamily="34" charset="-120"/>
              </a:rPr>
              <a:t>Speed</a:t>
            </a:r>
            <a:endParaRPr lang="en-US" sz="1750" dirty="0"/>
          </a:p>
        </p:txBody>
      </p:sp>
      <p:sp>
        <p:nvSpPr>
          <p:cNvPr id="7" name="Text 2"/>
          <p:cNvSpPr/>
          <p:nvPr/>
        </p:nvSpPr>
        <p:spPr>
          <a:xfrm>
            <a:off x="633413" y="4767262"/>
            <a:ext cx="3460750" cy="1447602"/>
          </a:xfrm>
          <a:prstGeom prst="rect">
            <a:avLst/>
          </a:prstGeom>
          <a:noFill/>
          <a:ln/>
        </p:spPr>
        <p:txBody>
          <a:bodyPr wrap="square" lIns="0" tIns="0" rIns="0" bIns="0" rtlCol="0" anchor="t"/>
          <a:lstStyle/>
          <a:p>
            <a:pPr>
              <a:lnSpc>
                <a:spcPts val="2250"/>
              </a:lnSpc>
            </a:pPr>
            <a:r>
              <a:rPr lang="en-US" sz="1417" dirty="0">
                <a:solidFill>
                  <a:srgbClr val="404155"/>
                </a:solidFill>
                <a:latin typeface="Nobile" pitchFamily="34" charset="0"/>
                <a:ea typeface="Nobile" pitchFamily="34" charset="-122"/>
                <a:cs typeface="Nobile" pitchFamily="34" charset="-120"/>
              </a:rPr>
              <a:t>Quick Sort is generally faster than Merge Sort for average-case scenarios. It's particularly efficient for in-memory sorting of large datasets due to its low space overhead.</a:t>
            </a:r>
            <a:endParaRPr lang="en-US" sz="1417" dirty="0"/>
          </a:p>
        </p:txBody>
      </p:sp>
      <p:pic>
        <p:nvPicPr>
          <p:cNvPr id="8" name="Image 3" descr="preencoded.png"/>
          <p:cNvPicPr>
            <a:picLocks noChangeAspect="1"/>
          </p:cNvPicPr>
          <p:nvPr/>
        </p:nvPicPr>
        <p:blipFill>
          <a:blip r:embed="rId6"/>
          <a:stretch>
            <a:fillRect/>
          </a:stretch>
        </p:blipFill>
        <p:spPr>
          <a:xfrm>
            <a:off x="4365625" y="3742532"/>
            <a:ext cx="452438" cy="452438"/>
          </a:xfrm>
          <a:prstGeom prst="rect">
            <a:avLst/>
          </a:prstGeom>
        </p:spPr>
      </p:pic>
      <p:sp>
        <p:nvSpPr>
          <p:cNvPr id="9" name="Text 3"/>
          <p:cNvSpPr/>
          <p:nvPr/>
        </p:nvSpPr>
        <p:spPr>
          <a:xfrm>
            <a:off x="4365625" y="4375944"/>
            <a:ext cx="2262386" cy="282773"/>
          </a:xfrm>
          <a:prstGeom prst="rect">
            <a:avLst/>
          </a:prstGeom>
          <a:noFill/>
          <a:ln/>
        </p:spPr>
        <p:txBody>
          <a:bodyPr wrap="none" lIns="0" tIns="0" rIns="0" bIns="0" rtlCol="0" anchor="t"/>
          <a:lstStyle/>
          <a:p>
            <a:pPr>
              <a:lnSpc>
                <a:spcPts val="2208"/>
              </a:lnSpc>
            </a:pPr>
            <a:r>
              <a:rPr lang="en-US" sz="1750" dirty="0">
                <a:solidFill>
                  <a:srgbClr val="404155"/>
                </a:solidFill>
                <a:latin typeface="Corben" pitchFamily="34" charset="0"/>
                <a:ea typeface="Corben" pitchFamily="34" charset="-122"/>
                <a:cs typeface="Corben" pitchFamily="34" charset="-120"/>
              </a:rPr>
              <a:t>Memory Efficiency</a:t>
            </a:r>
            <a:endParaRPr lang="en-US" sz="1750" dirty="0"/>
          </a:p>
        </p:txBody>
      </p:sp>
      <p:sp>
        <p:nvSpPr>
          <p:cNvPr id="10" name="Text 4"/>
          <p:cNvSpPr/>
          <p:nvPr/>
        </p:nvSpPr>
        <p:spPr>
          <a:xfrm>
            <a:off x="4365625" y="4767262"/>
            <a:ext cx="3460750" cy="1158082"/>
          </a:xfrm>
          <a:prstGeom prst="rect">
            <a:avLst/>
          </a:prstGeom>
          <a:noFill/>
          <a:ln/>
        </p:spPr>
        <p:txBody>
          <a:bodyPr wrap="square" lIns="0" tIns="0" rIns="0" bIns="0" rtlCol="0" anchor="t"/>
          <a:lstStyle/>
          <a:p>
            <a:pPr>
              <a:lnSpc>
                <a:spcPts val="2250"/>
              </a:lnSpc>
            </a:pPr>
            <a:r>
              <a:rPr lang="en-US" sz="1417" dirty="0">
                <a:solidFill>
                  <a:srgbClr val="404155"/>
                </a:solidFill>
                <a:latin typeface="Nobile" pitchFamily="34" charset="0"/>
                <a:ea typeface="Nobile" pitchFamily="34" charset="-122"/>
                <a:cs typeface="Nobile" pitchFamily="34" charset="-120"/>
              </a:rPr>
              <a:t>Quick Sort's in-place implementation minimizes memory usage, making it suitable for systems with limited memory.</a:t>
            </a:r>
            <a:endParaRPr lang="en-US" sz="1417" dirty="0"/>
          </a:p>
        </p:txBody>
      </p:sp>
      <p:pic>
        <p:nvPicPr>
          <p:cNvPr id="11" name="Image 4" descr="preencoded.png"/>
          <p:cNvPicPr>
            <a:picLocks noChangeAspect="1"/>
          </p:cNvPicPr>
          <p:nvPr/>
        </p:nvPicPr>
        <p:blipFill>
          <a:blip r:embed="rId7"/>
          <a:stretch>
            <a:fillRect/>
          </a:stretch>
        </p:blipFill>
        <p:spPr>
          <a:xfrm>
            <a:off x="8097838" y="3742532"/>
            <a:ext cx="452438" cy="452438"/>
          </a:xfrm>
          <a:prstGeom prst="rect">
            <a:avLst/>
          </a:prstGeom>
        </p:spPr>
      </p:pic>
      <p:sp>
        <p:nvSpPr>
          <p:cNvPr id="12" name="Text 5"/>
          <p:cNvSpPr/>
          <p:nvPr/>
        </p:nvSpPr>
        <p:spPr>
          <a:xfrm>
            <a:off x="8097838" y="4375944"/>
            <a:ext cx="2262386" cy="282773"/>
          </a:xfrm>
          <a:prstGeom prst="rect">
            <a:avLst/>
          </a:prstGeom>
          <a:noFill/>
          <a:ln/>
        </p:spPr>
        <p:txBody>
          <a:bodyPr wrap="none" lIns="0" tIns="0" rIns="0" bIns="0" rtlCol="0" anchor="t"/>
          <a:lstStyle/>
          <a:p>
            <a:pPr>
              <a:lnSpc>
                <a:spcPts val="2208"/>
              </a:lnSpc>
            </a:pPr>
            <a:r>
              <a:rPr lang="en-US" sz="1750" dirty="0">
                <a:solidFill>
                  <a:srgbClr val="404155"/>
                </a:solidFill>
                <a:latin typeface="Corben" pitchFamily="34" charset="0"/>
                <a:ea typeface="Corben" pitchFamily="34" charset="-122"/>
                <a:cs typeface="Corben" pitchFamily="34" charset="-120"/>
              </a:rPr>
              <a:t>Random Data</a:t>
            </a:r>
            <a:endParaRPr lang="en-US" sz="1750" dirty="0"/>
          </a:p>
        </p:txBody>
      </p:sp>
      <p:sp>
        <p:nvSpPr>
          <p:cNvPr id="13" name="Text 6"/>
          <p:cNvSpPr/>
          <p:nvPr/>
        </p:nvSpPr>
        <p:spPr>
          <a:xfrm>
            <a:off x="8097838" y="4767263"/>
            <a:ext cx="3460750" cy="868561"/>
          </a:xfrm>
          <a:prstGeom prst="rect">
            <a:avLst/>
          </a:prstGeom>
          <a:noFill/>
          <a:ln/>
        </p:spPr>
        <p:txBody>
          <a:bodyPr wrap="square" lIns="0" tIns="0" rIns="0" bIns="0" rtlCol="0" anchor="t"/>
          <a:lstStyle/>
          <a:p>
            <a:pPr>
              <a:lnSpc>
                <a:spcPts val="2250"/>
              </a:lnSpc>
            </a:pPr>
            <a:r>
              <a:rPr lang="en-US" sz="1417" dirty="0">
                <a:solidFill>
                  <a:srgbClr val="404155"/>
                </a:solidFill>
                <a:latin typeface="Nobile" pitchFamily="34" charset="0"/>
                <a:ea typeface="Nobile" pitchFamily="34" charset="-122"/>
                <a:cs typeface="Nobile" pitchFamily="34" charset="-120"/>
              </a:rPr>
              <a:t>Quick Sort excels in sorting random data, where pivot selection is less likely to lead to extreme imbalances.</a:t>
            </a:r>
            <a:endParaRPr lang="en-US" sz="1417" dirty="0"/>
          </a:p>
        </p:txBody>
      </p:sp>
    </p:spTree>
    <p:extLst>
      <p:ext uri="{BB962C8B-B14F-4D97-AF65-F5344CB8AC3E}">
        <p14:creationId xmlns:p14="http://schemas.microsoft.com/office/powerpoint/2010/main" val="3921847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187028" y="1660525"/>
            <a:ext cx="4197945" cy="3536851"/>
          </a:xfrm>
          <a:prstGeom prst="rect">
            <a:avLst/>
          </a:prstGeom>
        </p:spPr>
      </p:pic>
      <p:sp>
        <p:nvSpPr>
          <p:cNvPr id="4" name="Text 0"/>
          <p:cNvSpPr/>
          <p:nvPr/>
        </p:nvSpPr>
        <p:spPr>
          <a:xfrm>
            <a:off x="5095578" y="645915"/>
            <a:ext cx="6191151" cy="467519"/>
          </a:xfrm>
          <a:prstGeom prst="rect">
            <a:avLst/>
          </a:prstGeom>
          <a:noFill/>
          <a:ln/>
        </p:spPr>
        <p:txBody>
          <a:bodyPr wrap="none" lIns="0" tIns="0" rIns="0" bIns="0" rtlCol="0" anchor="t"/>
          <a:lstStyle/>
          <a:p>
            <a:pPr>
              <a:lnSpc>
                <a:spcPts val="3667"/>
              </a:lnSpc>
            </a:pPr>
            <a:r>
              <a:rPr lang="en-US" sz="2917" dirty="0">
                <a:solidFill>
                  <a:srgbClr val="1B1B27"/>
                </a:solidFill>
                <a:latin typeface="Corben" pitchFamily="34" charset="0"/>
                <a:ea typeface="Corben" pitchFamily="34" charset="-122"/>
                <a:cs typeface="Corben" pitchFamily="34" charset="-120"/>
              </a:rPr>
              <a:t>Merge Sort: When Stability Matters</a:t>
            </a:r>
            <a:endParaRPr lang="en-US" sz="2917" dirty="0"/>
          </a:p>
        </p:txBody>
      </p:sp>
      <p:pic>
        <p:nvPicPr>
          <p:cNvPr id="5" name="Image 2" descr="preencoded.png"/>
          <p:cNvPicPr>
            <a:picLocks noChangeAspect="1"/>
          </p:cNvPicPr>
          <p:nvPr/>
        </p:nvPicPr>
        <p:blipFill>
          <a:blip r:embed="rId5"/>
          <a:stretch>
            <a:fillRect/>
          </a:stretch>
        </p:blipFill>
        <p:spPr>
          <a:xfrm>
            <a:off x="5095578" y="1337767"/>
            <a:ext cx="373956" cy="373956"/>
          </a:xfrm>
          <a:prstGeom prst="rect">
            <a:avLst/>
          </a:prstGeom>
        </p:spPr>
      </p:pic>
      <p:sp>
        <p:nvSpPr>
          <p:cNvPr id="6" name="Text 1"/>
          <p:cNvSpPr/>
          <p:nvPr/>
        </p:nvSpPr>
        <p:spPr>
          <a:xfrm>
            <a:off x="5095578" y="1861245"/>
            <a:ext cx="1870075" cy="233759"/>
          </a:xfrm>
          <a:prstGeom prst="rect">
            <a:avLst/>
          </a:prstGeom>
          <a:noFill/>
          <a:ln/>
        </p:spPr>
        <p:txBody>
          <a:bodyPr wrap="none" lIns="0" tIns="0" rIns="0" bIns="0" rtlCol="0" anchor="t"/>
          <a:lstStyle/>
          <a:p>
            <a:pPr>
              <a:lnSpc>
                <a:spcPts val="1833"/>
              </a:lnSpc>
            </a:pPr>
            <a:r>
              <a:rPr lang="en-US" sz="1458" dirty="0">
                <a:solidFill>
                  <a:srgbClr val="404155"/>
                </a:solidFill>
                <a:latin typeface="Corben" pitchFamily="34" charset="0"/>
                <a:ea typeface="Corben" pitchFamily="34" charset="-122"/>
                <a:cs typeface="Corben" pitchFamily="34" charset="-120"/>
              </a:rPr>
              <a:t>Stability</a:t>
            </a:r>
            <a:endParaRPr lang="en-US" sz="1458" dirty="0"/>
          </a:p>
        </p:txBody>
      </p:sp>
      <p:sp>
        <p:nvSpPr>
          <p:cNvPr id="7" name="Text 2"/>
          <p:cNvSpPr/>
          <p:nvPr/>
        </p:nvSpPr>
        <p:spPr>
          <a:xfrm>
            <a:off x="5095578" y="2184697"/>
            <a:ext cx="6572845" cy="478632"/>
          </a:xfrm>
          <a:prstGeom prst="rect">
            <a:avLst/>
          </a:prstGeom>
          <a:noFill/>
          <a:ln/>
        </p:spPr>
        <p:txBody>
          <a:bodyPr wrap="square" lIns="0" tIns="0" rIns="0" bIns="0" rtlCol="0" anchor="t"/>
          <a:lstStyle/>
          <a:p>
            <a:pPr>
              <a:lnSpc>
                <a:spcPts val="1875"/>
              </a:lnSpc>
            </a:pPr>
            <a:r>
              <a:rPr lang="en-US" sz="1167" dirty="0">
                <a:solidFill>
                  <a:srgbClr val="404155"/>
                </a:solidFill>
                <a:latin typeface="Nobile" pitchFamily="34" charset="0"/>
                <a:ea typeface="Nobile" pitchFamily="34" charset="-122"/>
                <a:cs typeface="Nobile" pitchFamily="34" charset="-120"/>
              </a:rPr>
              <a:t>Merge Sort's stability makes it ideal for applications where preserving the original order of equal elements is crucial.</a:t>
            </a:r>
            <a:endParaRPr lang="en-US" sz="1167" dirty="0"/>
          </a:p>
        </p:txBody>
      </p:sp>
      <p:pic>
        <p:nvPicPr>
          <p:cNvPr id="8" name="Image 3" descr="preencoded.png"/>
          <p:cNvPicPr>
            <a:picLocks noChangeAspect="1"/>
          </p:cNvPicPr>
          <p:nvPr/>
        </p:nvPicPr>
        <p:blipFill>
          <a:blip r:embed="rId6"/>
          <a:stretch>
            <a:fillRect/>
          </a:stretch>
        </p:blipFill>
        <p:spPr>
          <a:xfrm>
            <a:off x="5095578" y="3112095"/>
            <a:ext cx="373956" cy="373956"/>
          </a:xfrm>
          <a:prstGeom prst="rect">
            <a:avLst/>
          </a:prstGeom>
        </p:spPr>
      </p:pic>
      <p:sp>
        <p:nvSpPr>
          <p:cNvPr id="9" name="Text 3"/>
          <p:cNvSpPr/>
          <p:nvPr/>
        </p:nvSpPr>
        <p:spPr>
          <a:xfrm>
            <a:off x="5095578" y="3635574"/>
            <a:ext cx="1870075" cy="233759"/>
          </a:xfrm>
          <a:prstGeom prst="rect">
            <a:avLst/>
          </a:prstGeom>
          <a:noFill/>
          <a:ln/>
        </p:spPr>
        <p:txBody>
          <a:bodyPr wrap="none" lIns="0" tIns="0" rIns="0" bIns="0" rtlCol="0" anchor="t"/>
          <a:lstStyle/>
          <a:p>
            <a:pPr>
              <a:lnSpc>
                <a:spcPts val="1833"/>
              </a:lnSpc>
            </a:pPr>
            <a:r>
              <a:rPr lang="en-US" sz="1458" dirty="0">
                <a:solidFill>
                  <a:srgbClr val="404155"/>
                </a:solidFill>
                <a:latin typeface="Corben" pitchFamily="34" charset="0"/>
                <a:ea typeface="Corben" pitchFamily="34" charset="-122"/>
                <a:cs typeface="Corben" pitchFamily="34" charset="-120"/>
              </a:rPr>
              <a:t>Linked Lists</a:t>
            </a:r>
            <a:endParaRPr lang="en-US" sz="1458" dirty="0"/>
          </a:p>
        </p:txBody>
      </p:sp>
      <p:sp>
        <p:nvSpPr>
          <p:cNvPr id="10" name="Text 4"/>
          <p:cNvSpPr/>
          <p:nvPr/>
        </p:nvSpPr>
        <p:spPr>
          <a:xfrm>
            <a:off x="5095578" y="3959027"/>
            <a:ext cx="6572845" cy="478632"/>
          </a:xfrm>
          <a:prstGeom prst="rect">
            <a:avLst/>
          </a:prstGeom>
          <a:noFill/>
          <a:ln/>
        </p:spPr>
        <p:txBody>
          <a:bodyPr wrap="square" lIns="0" tIns="0" rIns="0" bIns="0" rtlCol="0" anchor="t"/>
          <a:lstStyle/>
          <a:p>
            <a:pPr>
              <a:lnSpc>
                <a:spcPts val="1875"/>
              </a:lnSpc>
            </a:pPr>
            <a:r>
              <a:rPr lang="en-US" sz="1167" dirty="0">
                <a:solidFill>
                  <a:srgbClr val="404155"/>
                </a:solidFill>
                <a:latin typeface="Nobile" pitchFamily="34" charset="0"/>
                <a:ea typeface="Nobile" pitchFamily="34" charset="-122"/>
                <a:cs typeface="Nobile" pitchFamily="34" charset="-120"/>
              </a:rPr>
              <a:t>Merge Sort is well-suited for sorting linked lists because it does not require random access to elements, which is often limited in linked list structures.</a:t>
            </a:r>
            <a:endParaRPr lang="en-US" sz="1167" dirty="0"/>
          </a:p>
        </p:txBody>
      </p:sp>
      <p:pic>
        <p:nvPicPr>
          <p:cNvPr id="11" name="Image 4" descr="preencoded.png"/>
          <p:cNvPicPr>
            <a:picLocks noChangeAspect="1"/>
          </p:cNvPicPr>
          <p:nvPr/>
        </p:nvPicPr>
        <p:blipFill>
          <a:blip r:embed="rId7"/>
          <a:stretch>
            <a:fillRect/>
          </a:stretch>
        </p:blipFill>
        <p:spPr>
          <a:xfrm>
            <a:off x="5095578" y="4886425"/>
            <a:ext cx="373956" cy="373956"/>
          </a:xfrm>
          <a:prstGeom prst="rect">
            <a:avLst/>
          </a:prstGeom>
        </p:spPr>
      </p:pic>
      <p:sp>
        <p:nvSpPr>
          <p:cNvPr id="12" name="Text 5"/>
          <p:cNvSpPr/>
          <p:nvPr/>
        </p:nvSpPr>
        <p:spPr>
          <a:xfrm>
            <a:off x="5095578" y="5409903"/>
            <a:ext cx="1870075" cy="233759"/>
          </a:xfrm>
          <a:prstGeom prst="rect">
            <a:avLst/>
          </a:prstGeom>
          <a:noFill/>
          <a:ln/>
        </p:spPr>
        <p:txBody>
          <a:bodyPr wrap="none" lIns="0" tIns="0" rIns="0" bIns="0" rtlCol="0" anchor="t"/>
          <a:lstStyle/>
          <a:p>
            <a:pPr>
              <a:lnSpc>
                <a:spcPts val="1833"/>
              </a:lnSpc>
            </a:pPr>
            <a:r>
              <a:rPr lang="en-US" sz="1458" dirty="0">
                <a:solidFill>
                  <a:srgbClr val="404155"/>
                </a:solidFill>
                <a:latin typeface="Corben" pitchFamily="34" charset="0"/>
                <a:ea typeface="Corben" pitchFamily="34" charset="-122"/>
                <a:cs typeface="Corben" pitchFamily="34" charset="-120"/>
              </a:rPr>
              <a:t>External Sorting</a:t>
            </a:r>
            <a:endParaRPr lang="en-US" sz="1458" dirty="0"/>
          </a:p>
        </p:txBody>
      </p:sp>
      <p:sp>
        <p:nvSpPr>
          <p:cNvPr id="13" name="Text 6"/>
          <p:cNvSpPr/>
          <p:nvPr/>
        </p:nvSpPr>
        <p:spPr>
          <a:xfrm>
            <a:off x="5095578" y="5733356"/>
            <a:ext cx="6572845" cy="478632"/>
          </a:xfrm>
          <a:prstGeom prst="rect">
            <a:avLst/>
          </a:prstGeom>
          <a:noFill/>
          <a:ln/>
        </p:spPr>
        <p:txBody>
          <a:bodyPr wrap="square" lIns="0" tIns="0" rIns="0" bIns="0" rtlCol="0" anchor="t"/>
          <a:lstStyle/>
          <a:p>
            <a:pPr>
              <a:lnSpc>
                <a:spcPts val="1875"/>
              </a:lnSpc>
            </a:pPr>
            <a:r>
              <a:rPr lang="en-US" sz="1167" dirty="0">
                <a:solidFill>
                  <a:srgbClr val="404155"/>
                </a:solidFill>
                <a:latin typeface="Nobile" pitchFamily="34" charset="0"/>
                <a:ea typeface="Nobile" pitchFamily="34" charset="-122"/>
                <a:cs typeface="Nobile" pitchFamily="34" charset="-120"/>
              </a:rPr>
              <a:t>For external sorting, where data is stored on disks, Merge Sort's efficiency in handling large datasets stored on disk is superior to Quick Sort.</a:t>
            </a:r>
            <a:endParaRPr lang="en-US" sz="1167" dirty="0"/>
          </a:p>
        </p:txBody>
      </p:sp>
    </p:spTree>
    <p:extLst>
      <p:ext uri="{BB962C8B-B14F-4D97-AF65-F5344CB8AC3E}">
        <p14:creationId xmlns:p14="http://schemas.microsoft.com/office/powerpoint/2010/main" val="543262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27070" y="1350070"/>
            <a:ext cx="4157861" cy="4157861"/>
          </a:xfrm>
          <a:prstGeom prst="rect">
            <a:avLst/>
          </a:prstGeom>
        </p:spPr>
      </p:pic>
      <p:sp>
        <p:nvSpPr>
          <p:cNvPr id="4" name="Text 0"/>
          <p:cNvSpPr/>
          <p:nvPr/>
        </p:nvSpPr>
        <p:spPr>
          <a:xfrm>
            <a:off x="579934" y="513954"/>
            <a:ext cx="6460133" cy="1087438"/>
          </a:xfrm>
          <a:prstGeom prst="rect">
            <a:avLst/>
          </a:prstGeom>
          <a:noFill/>
          <a:ln/>
        </p:spPr>
        <p:txBody>
          <a:bodyPr wrap="square" lIns="0" tIns="0" rIns="0" bIns="0" rtlCol="0" anchor="t"/>
          <a:lstStyle/>
          <a:p>
            <a:pPr>
              <a:lnSpc>
                <a:spcPts val="4250"/>
              </a:lnSpc>
            </a:pPr>
            <a:r>
              <a:rPr lang="en-US" sz="3417" b="1" dirty="0">
                <a:solidFill>
                  <a:srgbClr val="000000"/>
                </a:solidFill>
                <a:latin typeface="Petrona Bold" pitchFamily="34" charset="0"/>
                <a:ea typeface="Petrona Bold" pitchFamily="34" charset="-122"/>
                <a:cs typeface="Petrona Bold" pitchFamily="34" charset="-120"/>
              </a:rPr>
              <a:t>Stacks: The Last-In, First-Out Principle</a:t>
            </a:r>
            <a:endParaRPr lang="en-US" sz="3417" dirty="0"/>
          </a:p>
        </p:txBody>
      </p:sp>
      <p:pic>
        <p:nvPicPr>
          <p:cNvPr id="5" name="Image 2" descr="preencoded.png"/>
          <p:cNvPicPr>
            <a:picLocks noChangeAspect="1"/>
          </p:cNvPicPr>
          <p:nvPr/>
        </p:nvPicPr>
        <p:blipFill>
          <a:blip r:embed="rId5"/>
          <a:stretch>
            <a:fillRect/>
          </a:stretch>
        </p:blipFill>
        <p:spPr>
          <a:xfrm>
            <a:off x="579934" y="1849933"/>
            <a:ext cx="828576" cy="1498005"/>
          </a:xfrm>
          <a:prstGeom prst="rect">
            <a:avLst/>
          </a:prstGeom>
        </p:spPr>
      </p:pic>
      <p:sp>
        <p:nvSpPr>
          <p:cNvPr id="6" name="Text 1"/>
          <p:cNvSpPr/>
          <p:nvPr/>
        </p:nvSpPr>
        <p:spPr>
          <a:xfrm>
            <a:off x="1657053" y="2015630"/>
            <a:ext cx="2174974" cy="271859"/>
          </a:xfrm>
          <a:prstGeom prst="rect">
            <a:avLst/>
          </a:prstGeom>
          <a:noFill/>
          <a:ln/>
        </p:spPr>
        <p:txBody>
          <a:bodyPr wrap="none" lIns="0" tIns="0" rIns="0" bIns="0" rtlCol="0" anchor="t"/>
          <a:lstStyle/>
          <a:p>
            <a:pPr>
              <a:lnSpc>
                <a:spcPts val="2125"/>
              </a:lnSpc>
            </a:pPr>
            <a:r>
              <a:rPr lang="en-US" sz="1708" b="1" dirty="0">
                <a:solidFill>
                  <a:srgbClr val="272525"/>
                </a:solidFill>
                <a:latin typeface="Petrona Bold" pitchFamily="34" charset="0"/>
                <a:ea typeface="Petrona Bold" pitchFamily="34" charset="-122"/>
                <a:cs typeface="Petrona Bold" pitchFamily="34" charset="-120"/>
              </a:rPr>
              <a:t>Push Operation</a:t>
            </a:r>
            <a:endParaRPr lang="en-US" sz="1708" dirty="0"/>
          </a:p>
        </p:txBody>
      </p:sp>
      <p:sp>
        <p:nvSpPr>
          <p:cNvPr id="7" name="Text 2"/>
          <p:cNvSpPr/>
          <p:nvPr/>
        </p:nvSpPr>
        <p:spPr>
          <a:xfrm>
            <a:off x="1657053" y="2386906"/>
            <a:ext cx="5383014" cy="795338"/>
          </a:xfrm>
          <a:prstGeom prst="rect">
            <a:avLst/>
          </a:prstGeom>
          <a:noFill/>
          <a:ln/>
        </p:spPr>
        <p:txBody>
          <a:bodyPr wrap="squar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The push operation adds a new element to the top of the stack, effectively "stacking" it on top of existing elements. The top element is always the last one added.</a:t>
            </a:r>
            <a:endParaRPr lang="en-US" sz="1292" dirty="0"/>
          </a:p>
        </p:txBody>
      </p:sp>
      <p:pic>
        <p:nvPicPr>
          <p:cNvPr id="8" name="Image 3" descr="preencoded.png"/>
          <p:cNvPicPr>
            <a:picLocks noChangeAspect="1"/>
          </p:cNvPicPr>
          <p:nvPr/>
        </p:nvPicPr>
        <p:blipFill>
          <a:blip r:embed="rId6"/>
          <a:stretch>
            <a:fillRect/>
          </a:stretch>
        </p:blipFill>
        <p:spPr>
          <a:xfrm>
            <a:off x="579934" y="3347938"/>
            <a:ext cx="828576" cy="1498005"/>
          </a:xfrm>
          <a:prstGeom prst="rect">
            <a:avLst/>
          </a:prstGeom>
        </p:spPr>
      </p:pic>
      <p:sp>
        <p:nvSpPr>
          <p:cNvPr id="9" name="Text 3"/>
          <p:cNvSpPr/>
          <p:nvPr/>
        </p:nvSpPr>
        <p:spPr>
          <a:xfrm>
            <a:off x="1657053" y="3513634"/>
            <a:ext cx="2174974" cy="271859"/>
          </a:xfrm>
          <a:prstGeom prst="rect">
            <a:avLst/>
          </a:prstGeom>
          <a:noFill/>
          <a:ln/>
        </p:spPr>
        <p:txBody>
          <a:bodyPr wrap="none" lIns="0" tIns="0" rIns="0" bIns="0" rtlCol="0" anchor="t"/>
          <a:lstStyle/>
          <a:p>
            <a:pPr>
              <a:lnSpc>
                <a:spcPts val="2125"/>
              </a:lnSpc>
            </a:pPr>
            <a:r>
              <a:rPr lang="en-US" sz="1708" b="1" dirty="0">
                <a:solidFill>
                  <a:srgbClr val="272525"/>
                </a:solidFill>
                <a:latin typeface="Petrona Bold" pitchFamily="34" charset="0"/>
                <a:ea typeface="Petrona Bold" pitchFamily="34" charset="-122"/>
                <a:cs typeface="Petrona Bold" pitchFamily="34" charset="-120"/>
              </a:rPr>
              <a:t>Pop Operation</a:t>
            </a:r>
            <a:endParaRPr lang="en-US" sz="1708" dirty="0"/>
          </a:p>
        </p:txBody>
      </p:sp>
      <p:sp>
        <p:nvSpPr>
          <p:cNvPr id="10" name="Text 4"/>
          <p:cNvSpPr/>
          <p:nvPr/>
        </p:nvSpPr>
        <p:spPr>
          <a:xfrm>
            <a:off x="1657053" y="3884910"/>
            <a:ext cx="5383014" cy="795338"/>
          </a:xfrm>
          <a:prstGeom prst="rect">
            <a:avLst/>
          </a:prstGeom>
          <a:noFill/>
          <a:ln/>
        </p:spPr>
        <p:txBody>
          <a:bodyPr wrap="squar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The pop operation removes the top element from the stack. This is also known as "unstacking" the topmost element, making the element below it the new top.</a:t>
            </a:r>
            <a:endParaRPr lang="en-US" sz="1292" dirty="0"/>
          </a:p>
        </p:txBody>
      </p:sp>
      <p:pic>
        <p:nvPicPr>
          <p:cNvPr id="11" name="Image 4" descr="preencoded.png"/>
          <p:cNvPicPr>
            <a:picLocks noChangeAspect="1"/>
          </p:cNvPicPr>
          <p:nvPr/>
        </p:nvPicPr>
        <p:blipFill>
          <a:blip r:embed="rId7"/>
          <a:stretch>
            <a:fillRect/>
          </a:stretch>
        </p:blipFill>
        <p:spPr>
          <a:xfrm>
            <a:off x="579934" y="4845943"/>
            <a:ext cx="828576" cy="1498005"/>
          </a:xfrm>
          <a:prstGeom prst="rect">
            <a:avLst/>
          </a:prstGeom>
        </p:spPr>
      </p:pic>
      <p:sp>
        <p:nvSpPr>
          <p:cNvPr id="12" name="Text 5"/>
          <p:cNvSpPr/>
          <p:nvPr/>
        </p:nvSpPr>
        <p:spPr>
          <a:xfrm>
            <a:off x="1657053" y="5011639"/>
            <a:ext cx="2174974" cy="271859"/>
          </a:xfrm>
          <a:prstGeom prst="rect">
            <a:avLst/>
          </a:prstGeom>
          <a:noFill/>
          <a:ln/>
        </p:spPr>
        <p:txBody>
          <a:bodyPr wrap="none" lIns="0" tIns="0" rIns="0" bIns="0" rtlCol="0" anchor="t"/>
          <a:lstStyle/>
          <a:p>
            <a:pPr>
              <a:lnSpc>
                <a:spcPts val="2125"/>
              </a:lnSpc>
            </a:pPr>
            <a:r>
              <a:rPr lang="en-US" sz="1708" b="1" dirty="0">
                <a:solidFill>
                  <a:srgbClr val="272525"/>
                </a:solidFill>
                <a:latin typeface="Petrona Bold" pitchFamily="34" charset="0"/>
                <a:ea typeface="Petrona Bold" pitchFamily="34" charset="-122"/>
                <a:cs typeface="Petrona Bold" pitchFamily="34" charset="-120"/>
              </a:rPr>
              <a:t>Peek Operation</a:t>
            </a:r>
            <a:endParaRPr lang="en-US" sz="1708" dirty="0"/>
          </a:p>
        </p:txBody>
      </p:sp>
      <p:sp>
        <p:nvSpPr>
          <p:cNvPr id="13" name="Text 6"/>
          <p:cNvSpPr/>
          <p:nvPr/>
        </p:nvSpPr>
        <p:spPr>
          <a:xfrm>
            <a:off x="1657053" y="5382915"/>
            <a:ext cx="5383014" cy="795338"/>
          </a:xfrm>
          <a:prstGeom prst="rect">
            <a:avLst/>
          </a:prstGeom>
          <a:noFill/>
          <a:ln/>
        </p:spPr>
        <p:txBody>
          <a:bodyPr wrap="squar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The peek operation allows access to the top element of the stack without removing it. This operation is helpful for inspecting the most recently added element without modifying the stack.</a:t>
            </a:r>
            <a:endParaRPr lang="en-US" sz="1292" dirty="0"/>
          </a:p>
        </p:txBody>
      </p:sp>
    </p:spTree>
    <p:extLst>
      <p:ext uri="{BB962C8B-B14F-4D97-AF65-F5344CB8AC3E}">
        <p14:creationId xmlns:p14="http://schemas.microsoft.com/office/powerpoint/2010/main" val="3835131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1868" y="953394"/>
            <a:ext cx="9845576" cy="582018"/>
          </a:xfrm>
          <a:prstGeom prst="rect">
            <a:avLst/>
          </a:prstGeom>
          <a:noFill/>
          <a:ln/>
        </p:spPr>
        <p:txBody>
          <a:bodyPr wrap="none" lIns="0" tIns="0" rIns="0" bIns="0" rtlCol="0" anchor="t"/>
          <a:lstStyle/>
          <a:p>
            <a:pPr>
              <a:lnSpc>
                <a:spcPts val="4541"/>
              </a:lnSpc>
            </a:pPr>
            <a:r>
              <a:rPr lang="en-US" sz="3625" dirty="0">
                <a:solidFill>
                  <a:srgbClr val="1B1B27"/>
                </a:solidFill>
                <a:latin typeface="Corben" pitchFamily="34" charset="0"/>
                <a:ea typeface="Corben" pitchFamily="34" charset="-122"/>
                <a:cs typeface="Corben" pitchFamily="34" charset="-120"/>
              </a:rPr>
              <a:t>Choosing the Right Algorithm for Your Needs</a:t>
            </a:r>
            <a:endParaRPr lang="en-US" sz="3625" dirty="0"/>
          </a:p>
        </p:txBody>
      </p:sp>
      <p:pic>
        <p:nvPicPr>
          <p:cNvPr id="3" name="Image 0" descr="preencoded.png"/>
          <p:cNvPicPr>
            <a:picLocks noChangeAspect="1"/>
          </p:cNvPicPr>
          <p:nvPr/>
        </p:nvPicPr>
        <p:blipFill>
          <a:blip r:embed="rId3"/>
          <a:stretch>
            <a:fillRect/>
          </a:stretch>
        </p:blipFill>
        <p:spPr>
          <a:xfrm>
            <a:off x="651867" y="1907878"/>
            <a:ext cx="3629422" cy="744934"/>
          </a:xfrm>
          <a:prstGeom prst="rect">
            <a:avLst/>
          </a:prstGeom>
        </p:spPr>
      </p:pic>
      <p:sp>
        <p:nvSpPr>
          <p:cNvPr id="4" name="Text 1"/>
          <p:cNvSpPr/>
          <p:nvPr/>
        </p:nvSpPr>
        <p:spPr>
          <a:xfrm>
            <a:off x="838101" y="2932113"/>
            <a:ext cx="2328069" cy="290909"/>
          </a:xfrm>
          <a:prstGeom prst="rect">
            <a:avLst/>
          </a:prstGeom>
          <a:noFill/>
          <a:ln/>
        </p:spPr>
        <p:txBody>
          <a:bodyPr wrap="none" lIns="0" tIns="0" rIns="0" bIns="0" rtlCol="0" anchor="t"/>
          <a:lstStyle/>
          <a:p>
            <a:pPr>
              <a:lnSpc>
                <a:spcPts val="2250"/>
              </a:lnSpc>
            </a:pPr>
            <a:r>
              <a:rPr lang="en-US" sz="1792" dirty="0">
                <a:solidFill>
                  <a:srgbClr val="404155"/>
                </a:solidFill>
                <a:latin typeface="Corben" pitchFamily="34" charset="0"/>
                <a:ea typeface="Corben" pitchFamily="34" charset="-122"/>
                <a:cs typeface="Corben" pitchFamily="34" charset="-120"/>
              </a:rPr>
              <a:t>Quick Sort</a:t>
            </a:r>
            <a:endParaRPr lang="en-US" sz="1792" dirty="0"/>
          </a:p>
        </p:txBody>
      </p:sp>
      <p:sp>
        <p:nvSpPr>
          <p:cNvPr id="5" name="Text 2"/>
          <p:cNvSpPr/>
          <p:nvPr/>
        </p:nvSpPr>
        <p:spPr>
          <a:xfrm>
            <a:off x="838101" y="3334743"/>
            <a:ext cx="3256955" cy="2085678"/>
          </a:xfrm>
          <a:prstGeom prst="rect">
            <a:avLst/>
          </a:prstGeom>
          <a:noFill/>
          <a:ln/>
        </p:spPr>
        <p:txBody>
          <a:bodyPr wrap="square" lIns="0" tIns="0" rIns="0" bIns="0" rtlCol="0" anchor="t"/>
          <a:lstStyle/>
          <a:p>
            <a:pPr>
              <a:lnSpc>
                <a:spcPts val="2333"/>
              </a:lnSpc>
            </a:pPr>
            <a:r>
              <a:rPr lang="en-US" sz="1458" dirty="0">
                <a:solidFill>
                  <a:srgbClr val="404155"/>
                </a:solidFill>
                <a:latin typeface="Nobile" pitchFamily="34" charset="0"/>
                <a:ea typeface="Nobile" pitchFamily="34" charset="-122"/>
                <a:cs typeface="Nobile" pitchFamily="34" charset="-120"/>
              </a:rPr>
              <a:t>Quick Sort is typically the go-to choice for sorting large datasets in-memory. Its speed and in-place implementation make it efficient for random data. However, its instability can be a drawback in certain scenarios.</a:t>
            </a:r>
            <a:endParaRPr lang="en-US" sz="1458" dirty="0"/>
          </a:p>
        </p:txBody>
      </p:sp>
      <p:pic>
        <p:nvPicPr>
          <p:cNvPr id="6" name="Image 1" descr="preencoded.png"/>
          <p:cNvPicPr>
            <a:picLocks noChangeAspect="1"/>
          </p:cNvPicPr>
          <p:nvPr/>
        </p:nvPicPr>
        <p:blipFill>
          <a:blip r:embed="rId4"/>
          <a:stretch>
            <a:fillRect/>
          </a:stretch>
        </p:blipFill>
        <p:spPr>
          <a:xfrm>
            <a:off x="4281289" y="1907878"/>
            <a:ext cx="3629422" cy="744934"/>
          </a:xfrm>
          <a:prstGeom prst="rect">
            <a:avLst/>
          </a:prstGeom>
        </p:spPr>
      </p:pic>
      <p:sp>
        <p:nvSpPr>
          <p:cNvPr id="7" name="Text 3"/>
          <p:cNvSpPr/>
          <p:nvPr/>
        </p:nvSpPr>
        <p:spPr>
          <a:xfrm>
            <a:off x="4467523" y="2932113"/>
            <a:ext cx="2328069" cy="290909"/>
          </a:xfrm>
          <a:prstGeom prst="rect">
            <a:avLst/>
          </a:prstGeom>
          <a:noFill/>
          <a:ln/>
        </p:spPr>
        <p:txBody>
          <a:bodyPr wrap="none" lIns="0" tIns="0" rIns="0" bIns="0" rtlCol="0" anchor="t"/>
          <a:lstStyle/>
          <a:p>
            <a:pPr>
              <a:lnSpc>
                <a:spcPts val="2250"/>
              </a:lnSpc>
            </a:pPr>
            <a:r>
              <a:rPr lang="en-US" sz="1792" dirty="0">
                <a:solidFill>
                  <a:srgbClr val="404155"/>
                </a:solidFill>
                <a:latin typeface="Corben" pitchFamily="34" charset="0"/>
                <a:ea typeface="Corben" pitchFamily="34" charset="-122"/>
                <a:cs typeface="Corben" pitchFamily="34" charset="-120"/>
              </a:rPr>
              <a:t>Merge Sort</a:t>
            </a:r>
            <a:endParaRPr lang="en-US" sz="1792" dirty="0"/>
          </a:p>
        </p:txBody>
      </p:sp>
      <p:sp>
        <p:nvSpPr>
          <p:cNvPr id="8" name="Text 4"/>
          <p:cNvSpPr/>
          <p:nvPr/>
        </p:nvSpPr>
        <p:spPr>
          <a:xfrm>
            <a:off x="4467523" y="3334743"/>
            <a:ext cx="3256955" cy="2085678"/>
          </a:xfrm>
          <a:prstGeom prst="rect">
            <a:avLst/>
          </a:prstGeom>
          <a:noFill/>
          <a:ln/>
        </p:spPr>
        <p:txBody>
          <a:bodyPr wrap="square" lIns="0" tIns="0" rIns="0" bIns="0" rtlCol="0" anchor="t"/>
          <a:lstStyle/>
          <a:p>
            <a:pPr>
              <a:lnSpc>
                <a:spcPts val="2333"/>
              </a:lnSpc>
            </a:pPr>
            <a:r>
              <a:rPr lang="en-US" sz="1458" dirty="0">
                <a:solidFill>
                  <a:srgbClr val="404155"/>
                </a:solidFill>
                <a:latin typeface="Nobile" pitchFamily="34" charset="0"/>
                <a:ea typeface="Nobile" pitchFamily="34" charset="-122"/>
                <a:cs typeface="Nobile" pitchFamily="34" charset="-120"/>
              </a:rPr>
              <a:t>Merge Sort is the preferred option when stability is paramount. It excels in sorting linked lists and external data. While it requires additional memory, its consistent performance across different data distributions is its key advantage.</a:t>
            </a:r>
            <a:endParaRPr lang="en-US" sz="1458" dirty="0"/>
          </a:p>
        </p:txBody>
      </p:sp>
      <p:pic>
        <p:nvPicPr>
          <p:cNvPr id="9" name="Image 2" descr="preencoded.png"/>
          <p:cNvPicPr>
            <a:picLocks noChangeAspect="1"/>
          </p:cNvPicPr>
          <p:nvPr/>
        </p:nvPicPr>
        <p:blipFill>
          <a:blip r:embed="rId5"/>
          <a:stretch>
            <a:fillRect/>
          </a:stretch>
        </p:blipFill>
        <p:spPr>
          <a:xfrm>
            <a:off x="7910711" y="1907878"/>
            <a:ext cx="3629422" cy="744934"/>
          </a:xfrm>
          <a:prstGeom prst="rect">
            <a:avLst/>
          </a:prstGeom>
        </p:spPr>
      </p:pic>
      <p:sp>
        <p:nvSpPr>
          <p:cNvPr id="10" name="Text 5"/>
          <p:cNvSpPr/>
          <p:nvPr/>
        </p:nvSpPr>
        <p:spPr>
          <a:xfrm>
            <a:off x="8096945" y="2932113"/>
            <a:ext cx="2328069" cy="290909"/>
          </a:xfrm>
          <a:prstGeom prst="rect">
            <a:avLst/>
          </a:prstGeom>
          <a:noFill/>
          <a:ln/>
        </p:spPr>
        <p:txBody>
          <a:bodyPr wrap="none" lIns="0" tIns="0" rIns="0" bIns="0" rtlCol="0" anchor="t"/>
          <a:lstStyle/>
          <a:p>
            <a:pPr>
              <a:lnSpc>
                <a:spcPts val="2250"/>
              </a:lnSpc>
            </a:pPr>
            <a:r>
              <a:rPr lang="en-US" sz="1792" dirty="0">
                <a:solidFill>
                  <a:srgbClr val="404155"/>
                </a:solidFill>
                <a:latin typeface="Corben" pitchFamily="34" charset="0"/>
                <a:ea typeface="Corben" pitchFamily="34" charset="-122"/>
                <a:cs typeface="Corben" pitchFamily="34" charset="-120"/>
              </a:rPr>
              <a:t>Conclusion</a:t>
            </a:r>
            <a:endParaRPr lang="en-US" sz="1792" dirty="0"/>
          </a:p>
        </p:txBody>
      </p:sp>
      <p:sp>
        <p:nvSpPr>
          <p:cNvPr id="11" name="Text 6"/>
          <p:cNvSpPr/>
          <p:nvPr/>
        </p:nvSpPr>
        <p:spPr>
          <a:xfrm>
            <a:off x="8096944" y="3334742"/>
            <a:ext cx="3256955" cy="2383632"/>
          </a:xfrm>
          <a:prstGeom prst="rect">
            <a:avLst/>
          </a:prstGeom>
          <a:noFill/>
          <a:ln/>
        </p:spPr>
        <p:txBody>
          <a:bodyPr wrap="square" lIns="0" tIns="0" rIns="0" bIns="0" rtlCol="0" anchor="t"/>
          <a:lstStyle/>
          <a:p>
            <a:pPr>
              <a:lnSpc>
                <a:spcPts val="2333"/>
              </a:lnSpc>
            </a:pPr>
            <a:r>
              <a:rPr lang="en-US" sz="1458" dirty="0">
                <a:solidFill>
                  <a:srgbClr val="404155"/>
                </a:solidFill>
                <a:latin typeface="Nobile" pitchFamily="34" charset="0"/>
                <a:ea typeface="Nobile" pitchFamily="34" charset="-122"/>
                <a:cs typeface="Nobile" pitchFamily="34" charset="-120"/>
              </a:rPr>
              <a:t>Understanding the strengths and limitations of both Quick Sort and Merge Sort empowers you to select the optimal algorithm for your specific needs, balancing speed, space, and stability considerations to achieve the best results for your sorting tasks.</a:t>
            </a:r>
            <a:endParaRPr lang="en-US" sz="1458" dirty="0"/>
          </a:p>
        </p:txBody>
      </p:sp>
    </p:spTree>
    <p:extLst>
      <p:ext uri="{BB962C8B-B14F-4D97-AF65-F5344CB8AC3E}">
        <p14:creationId xmlns:p14="http://schemas.microsoft.com/office/powerpoint/2010/main" val="4287245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1"/>
            <a:ext cx="4572000" cy="6858099"/>
          </a:xfrm>
          <a:prstGeom prst="rect">
            <a:avLst/>
          </a:prstGeom>
        </p:spPr>
      </p:pic>
      <p:pic>
        <p:nvPicPr>
          <p:cNvPr id="3" name="Image 1" descr="preencoded.png"/>
          <p:cNvPicPr>
            <a:picLocks noChangeAspect="1"/>
          </p:cNvPicPr>
          <p:nvPr/>
        </p:nvPicPr>
        <p:blipFill>
          <a:blip r:embed="rId4"/>
          <a:stretch>
            <a:fillRect/>
          </a:stretch>
        </p:blipFill>
        <p:spPr>
          <a:xfrm>
            <a:off x="7830741" y="1353741"/>
            <a:ext cx="4150519" cy="4150519"/>
          </a:xfrm>
          <a:prstGeom prst="rect">
            <a:avLst/>
          </a:prstGeom>
        </p:spPr>
      </p:pic>
      <p:sp>
        <p:nvSpPr>
          <p:cNvPr id="4" name="Text 0"/>
          <p:cNvSpPr/>
          <p:nvPr/>
        </p:nvSpPr>
        <p:spPr>
          <a:xfrm>
            <a:off x="590054" y="463649"/>
            <a:ext cx="6439893" cy="1106488"/>
          </a:xfrm>
          <a:prstGeom prst="rect">
            <a:avLst/>
          </a:prstGeom>
          <a:noFill/>
          <a:ln/>
        </p:spPr>
        <p:txBody>
          <a:bodyPr wrap="square" lIns="0" tIns="0" rIns="0" bIns="0" rtlCol="0" anchor="t"/>
          <a:lstStyle/>
          <a:p>
            <a:pPr>
              <a:lnSpc>
                <a:spcPts val="4333"/>
              </a:lnSpc>
            </a:pPr>
            <a:r>
              <a:rPr lang="en-US" sz="3458" b="1" dirty="0">
                <a:solidFill>
                  <a:srgbClr val="000000"/>
                </a:solidFill>
                <a:latin typeface="Petrona Bold" pitchFamily="34" charset="0"/>
                <a:ea typeface="Petrona Bold" pitchFamily="34" charset="-122"/>
                <a:cs typeface="Petrona Bold" pitchFamily="34" charset="-120"/>
              </a:rPr>
              <a:t>Queues: Handling Elements in Order</a:t>
            </a:r>
            <a:endParaRPr lang="en-US" sz="3458" dirty="0"/>
          </a:p>
        </p:txBody>
      </p:sp>
      <p:pic>
        <p:nvPicPr>
          <p:cNvPr id="5" name="Image 2" descr="preencoded.png"/>
          <p:cNvPicPr>
            <a:picLocks noChangeAspect="1"/>
          </p:cNvPicPr>
          <p:nvPr/>
        </p:nvPicPr>
        <p:blipFill>
          <a:blip r:embed="rId5"/>
          <a:stretch>
            <a:fillRect/>
          </a:stretch>
        </p:blipFill>
        <p:spPr>
          <a:xfrm>
            <a:off x="590054" y="1823045"/>
            <a:ext cx="842963" cy="1523802"/>
          </a:xfrm>
          <a:prstGeom prst="rect">
            <a:avLst/>
          </a:prstGeom>
        </p:spPr>
      </p:pic>
      <p:sp>
        <p:nvSpPr>
          <p:cNvPr id="6" name="Text 1"/>
          <p:cNvSpPr/>
          <p:nvPr/>
        </p:nvSpPr>
        <p:spPr>
          <a:xfrm>
            <a:off x="1685925" y="1991619"/>
            <a:ext cx="2212975" cy="276523"/>
          </a:xfrm>
          <a:prstGeom prst="rect">
            <a:avLst/>
          </a:prstGeom>
          <a:noFill/>
          <a:ln/>
        </p:spPr>
        <p:txBody>
          <a:bodyPr wrap="none" lIns="0" tIns="0" rIns="0" bIns="0" rtlCol="0" anchor="t"/>
          <a:lstStyle/>
          <a:p>
            <a:pPr>
              <a:lnSpc>
                <a:spcPts val="2167"/>
              </a:lnSpc>
            </a:pPr>
            <a:r>
              <a:rPr lang="en-US" sz="1708" b="1" dirty="0">
                <a:solidFill>
                  <a:srgbClr val="272525"/>
                </a:solidFill>
                <a:latin typeface="Petrona Bold" pitchFamily="34" charset="0"/>
                <a:ea typeface="Petrona Bold" pitchFamily="34" charset="-122"/>
                <a:cs typeface="Petrona Bold" pitchFamily="34" charset="-120"/>
              </a:rPr>
              <a:t>Enqueue Operation</a:t>
            </a:r>
            <a:endParaRPr lang="en-US" sz="1708" dirty="0"/>
          </a:p>
        </p:txBody>
      </p:sp>
      <p:sp>
        <p:nvSpPr>
          <p:cNvPr id="7" name="Text 2"/>
          <p:cNvSpPr/>
          <p:nvPr/>
        </p:nvSpPr>
        <p:spPr>
          <a:xfrm>
            <a:off x="1685925" y="2369244"/>
            <a:ext cx="5344021" cy="809030"/>
          </a:xfrm>
          <a:prstGeom prst="rect">
            <a:avLst/>
          </a:prstGeom>
          <a:noFill/>
          <a:ln/>
        </p:spPr>
        <p:txBody>
          <a:bodyPr wrap="squar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The enqueue operation adds a new element to the rear of the queue, placing it at the end of the existing elements. New elements are always added to the back of the queue.</a:t>
            </a:r>
            <a:endParaRPr lang="en-US" sz="1292" dirty="0"/>
          </a:p>
        </p:txBody>
      </p:sp>
      <p:pic>
        <p:nvPicPr>
          <p:cNvPr id="8" name="Image 3" descr="preencoded.png"/>
          <p:cNvPicPr>
            <a:picLocks noChangeAspect="1"/>
          </p:cNvPicPr>
          <p:nvPr/>
        </p:nvPicPr>
        <p:blipFill>
          <a:blip r:embed="rId6"/>
          <a:stretch>
            <a:fillRect/>
          </a:stretch>
        </p:blipFill>
        <p:spPr>
          <a:xfrm>
            <a:off x="590054" y="3346847"/>
            <a:ext cx="842963" cy="1523802"/>
          </a:xfrm>
          <a:prstGeom prst="rect">
            <a:avLst/>
          </a:prstGeom>
        </p:spPr>
      </p:pic>
      <p:sp>
        <p:nvSpPr>
          <p:cNvPr id="9" name="Text 3"/>
          <p:cNvSpPr/>
          <p:nvPr/>
        </p:nvSpPr>
        <p:spPr>
          <a:xfrm>
            <a:off x="1685925" y="3515419"/>
            <a:ext cx="2212975" cy="276523"/>
          </a:xfrm>
          <a:prstGeom prst="rect">
            <a:avLst/>
          </a:prstGeom>
          <a:noFill/>
          <a:ln/>
        </p:spPr>
        <p:txBody>
          <a:bodyPr wrap="none" lIns="0" tIns="0" rIns="0" bIns="0" rtlCol="0" anchor="t"/>
          <a:lstStyle/>
          <a:p>
            <a:pPr>
              <a:lnSpc>
                <a:spcPts val="2167"/>
              </a:lnSpc>
            </a:pPr>
            <a:r>
              <a:rPr lang="en-US" sz="1708" b="1" dirty="0">
                <a:solidFill>
                  <a:srgbClr val="272525"/>
                </a:solidFill>
                <a:latin typeface="Petrona Bold" pitchFamily="34" charset="0"/>
                <a:ea typeface="Petrona Bold" pitchFamily="34" charset="-122"/>
                <a:cs typeface="Petrona Bold" pitchFamily="34" charset="-120"/>
              </a:rPr>
              <a:t>Dequeue Operation</a:t>
            </a:r>
            <a:endParaRPr lang="en-US" sz="1708" dirty="0"/>
          </a:p>
        </p:txBody>
      </p:sp>
      <p:sp>
        <p:nvSpPr>
          <p:cNvPr id="10" name="Text 4"/>
          <p:cNvSpPr/>
          <p:nvPr/>
        </p:nvSpPr>
        <p:spPr>
          <a:xfrm>
            <a:off x="1685925" y="3893046"/>
            <a:ext cx="5344021" cy="809030"/>
          </a:xfrm>
          <a:prstGeom prst="rect">
            <a:avLst/>
          </a:prstGeom>
          <a:noFill/>
          <a:ln/>
        </p:spPr>
        <p:txBody>
          <a:bodyPr wrap="squar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The dequeue operation removes the element at the front of the queue. This operation follows the First-In, First-Out (FIFO) principle, ensuring that the oldest element is removed first.</a:t>
            </a:r>
            <a:endParaRPr lang="en-US" sz="1292" dirty="0"/>
          </a:p>
        </p:txBody>
      </p:sp>
      <p:pic>
        <p:nvPicPr>
          <p:cNvPr id="11" name="Image 4" descr="preencoded.png"/>
          <p:cNvPicPr>
            <a:picLocks noChangeAspect="1"/>
          </p:cNvPicPr>
          <p:nvPr/>
        </p:nvPicPr>
        <p:blipFill>
          <a:blip r:embed="rId7"/>
          <a:stretch>
            <a:fillRect/>
          </a:stretch>
        </p:blipFill>
        <p:spPr>
          <a:xfrm>
            <a:off x="590054" y="4870648"/>
            <a:ext cx="842963" cy="1523802"/>
          </a:xfrm>
          <a:prstGeom prst="rect">
            <a:avLst/>
          </a:prstGeom>
        </p:spPr>
      </p:pic>
      <p:sp>
        <p:nvSpPr>
          <p:cNvPr id="12" name="Text 5"/>
          <p:cNvSpPr/>
          <p:nvPr/>
        </p:nvSpPr>
        <p:spPr>
          <a:xfrm>
            <a:off x="1685925" y="5039221"/>
            <a:ext cx="2212975" cy="276523"/>
          </a:xfrm>
          <a:prstGeom prst="rect">
            <a:avLst/>
          </a:prstGeom>
          <a:noFill/>
          <a:ln/>
        </p:spPr>
        <p:txBody>
          <a:bodyPr wrap="none" lIns="0" tIns="0" rIns="0" bIns="0" rtlCol="0" anchor="t"/>
          <a:lstStyle/>
          <a:p>
            <a:pPr>
              <a:lnSpc>
                <a:spcPts val="2167"/>
              </a:lnSpc>
            </a:pPr>
            <a:r>
              <a:rPr lang="en-US" sz="1708" b="1" dirty="0">
                <a:solidFill>
                  <a:srgbClr val="272525"/>
                </a:solidFill>
                <a:latin typeface="Petrona Bold" pitchFamily="34" charset="0"/>
                <a:ea typeface="Petrona Bold" pitchFamily="34" charset="-122"/>
                <a:cs typeface="Petrona Bold" pitchFamily="34" charset="-120"/>
              </a:rPr>
              <a:t>Peek Operation</a:t>
            </a:r>
            <a:endParaRPr lang="en-US" sz="1708" dirty="0"/>
          </a:p>
        </p:txBody>
      </p:sp>
      <p:sp>
        <p:nvSpPr>
          <p:cNvPr id="13" name="Text 6"/>
          <p:cNvSpPr/>
          <p:nvPr/>
        </p:nvSpPr>
        <p:spPr>
          <a:xfrm>
            <a:off x="1685925" y="5416848"/>
            <a:ext cx="5344021" cy="809030"/>
          </a:xfrm>
          <a:prstGeom prst="rect">
            <a:avLst/>
          </a:prstGeom>
          <a:noFill/>
          <a:ln/>
        </p:spPr>
        <p:txBody>
          <a:bodyPr wrap="squar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The peek operation allows access to the front element of the queue without removing it. This is helpful for examining the oldest element in the queue without altering its structure.</a:t>
            </a:r>
            <a:endParaRPr lang="en-US" sz="1292" dirty="0"/>
          </a:p>
        </p:txBody>
      </p:sp>
    </p:spTree>
    <p:extLst>
      <p:ext uri="{BB962C8B-B14F-4D97-AF65-F5344CB8AC3E}">
        <p14:creationId xmlns:p14="http://schemas.microsoft.com/office/powerpoint/2010/main" val="4059852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26931" y="856258"/>
            <a:ext cx="6510139" cy="1040408"/>
          </a:xfrm>
          <a:prstGeom prst="rect">
            <a:avLst/>
          </a:prstGeom>
          <a:noFill/>
          <a:ln/>
        </p:spPr>
        <p:txBody>
          <a:bodyPr wrap="square" lIns="0" tIns="0" rIns="0" bIns="0" rtlCol="0" anchor="t"/>
          <a:lstStyle/>
          <a:p>
            <a:pPr>
              <a:lnSpc>
                <a:spcPts val="4083"/>
              </a:lnSpc>
            </a:pPr>
            <a:r>
              <a:rPr lang="en-US" sz="3250" b="1" dirty="0">
                <a:solidFill>
                  <a:srgbClr val="000000"/>
                </a:solidFill>
                <a:latin typeface="Petrona Bold" pitchFamily="34" charset="0"/>
                <a:ea typeface="Petrona Bold" pitchFamily="34" charset="-122"/>
                <a:cs typeface="Petrona Bold" pitchFamily="34" charset="-120"/>
              </a:rPr>
              <a:t>Hash Tables: Key-Value Storage with Fast Lookup</a:t>
            </a:r>
            <a:endParaRPr lang="en-US" sz="3250" dirty="0"/>
          </a:p>
        </p:txBody>
      </p:sp>
      <p:sp>
        <p:nvSpPr>
          <p:cNvPr id="4" name="Shape 1"/>
          <p:cNvSpPr/>
          <p:nvPr/>
        </p:nvSpPr>
        <p:spPr>
          <a:xfrm>
            <a:off x="5126931" y="2134493"/>
            <a:ext cx="6510139" cy="3867150"/>
          </a:xfrm>
          <a:prstGeom prst="roundRect">
            <a:avLst>
              <a:gd name="adj" fmla="val 1722"/>
            </a:avLst>
          </a:prstGeom>
          <a:noFill/>
          <a:ln w="7620">
            <a:solidFill>
              <a:srgbClr val="000000">
                <a:alpha val="8000"/>
              </a:srgbClr>
            </a:solidFill>
            <a:prstDash val="solid"/>
          </a:ln>
        </p:spPr>
      </p:sp>
      <p:sp>
        <p:nvSpPr>
          <p:cNvPr id="5" name="Shape 2"/>
          <p:cNvSpPr/>
          <p:nvPr/>
        </p:nvSpPr>
        <p:spPr>
          <a:xfrm>
            <a:off x="5133281" y="2140844"/>
            <a:ext cx="6497439" cy="710009"/>
          </a:xfrm>
          <a:prstGeom prst="rect">
            <a:avLst/>
          </a:prstGeom>
          <a:solidFill>
            <a:srgbClr val="FFFFFF">
              <a:alpha val="4000"/>
            </a:srgbClr>
          </a:solidFill>
          <a:ln/>
        </p:spPr>
      </p:sp>
      <p:sp>
        <p:nvSpPr>
          <p:cNvPr id="6" name="Text 3"/>
          <p:cNvSpPr/>
          <p:nvPr/>
        </p:nvSpPr>
        <p:spPr>
          <a:xfrm>
            <a:off x="5292031" y="2242244"/>
            <a:ext cx="1304032"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Operation</a:t>
            </a:r>
            <a:endParaRPr lang="en-US" sz="1208" dirty="0"/>
          </a:p>
        </p:txBody>
      </p:sp>
      <p:sp>
        <p:nvSpPr>
          <p:cNvPr id="7" name="Text 4"/>
          <p:cNvSpPr/>
          <p:nvPr/>
        </p:nvSpPr>
        <p:spPr>
          <a:xfrm>
            <a:off x="6919516" y="2242244"/>
            <a:ext cx="1300857"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Description</a:t>
            </a:r>
            <a:endParaRPr lang="en-US" sz="1208" dirty="0"/>
          </a:p>
        </p:txBody>
      </p:sp>
      <p:sp>
        <p:nvSpPr>
          <p:cNvPr id="8" name="Text 5"/>
          <p:cNvSpPr/>
          <p:nvPr/>
        </p:nvSpPr>
        <p:spPr>
          <a:xfrm>
            <a:off x="8543826" y="2242244"/>
            <a:ext cx="1300857" cy="507207"/>
          </a:xfrm>
          <a:prstGeom prst="rect">
            <a:avLst/>
          </a:prstGeom>
          <a:noFill/>
          <a:ln/>
        </p:spPr>
        <p:txBody>
          <a:bodyPr wrap="squar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Average Complexity</a:t>
            </a:r>
            <a:endParaRPr lang="en-US" sz="1208" dirty="0"/>
          </a:p>
        </p:txBody>
      </p:sp>
      <p:sp>
        <p:nvSpPr>
          <p:cNvPr id="9" name="Text 6"/>
          <p:cNvSpPr/>
          <p:nvPr/>
        </p:nvSpPr>
        <p:spPr>
          <a:xfrm>
            <a:off x="10168136" y="2242244"/>
            <a:ext cx="1304032" cy="507207"/>
          </a:xfrm>
          <a:prstGeom prst="rect">
            <a:avLst/>
          </a:prstGeom>
          <a:noFill/>
          <a:ln/>
        </p:spPr>
        <p:txBody>
          <a:bodyPr wrap="squar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Worst-Case Complexity</a:t>
            </a:r>
            <a:endParaRPr lang="en-US" sz="1208" dirty="0"/>
          </a:p>
        </p:txBody>
      </p:sp>
      <p:sp>
        <p:nvSpPr>
          <p:cNvPr id="10" name="Shape 7"/>
          <p:cNvSpPr/>
          <p:nvPr/>
        </p:nvSpPr>
        <p:spPr>
          <a:xfrm>
            <a:off x="5133281" y="2850853"/>
            <a:ext cx="6497439" cy="963613"/>
          </a:xfrm>
          <a:prstGeom prst="rect">
            <a:avLst/>
          </a:prstGeom>
          <a:solidFill>
            <a:srgbClr val="000000">
              <a:alpha val="4000"/>
            </a:srgbClr>
          </a:solidFill>
          <a:ln/>
        </p:spPr>
      </p:sp>
      <p:sp>
        <p:nvSpPr>
          <p:cNvPr id="11" name="Text 8"/>
          <p:cNvSpPr/>
          <p:nvPr/>
        </p:nvSpPr>
        <p:spPr>
          <a:xfrm>
            <a:off x="5292031" y="2952254"/>
            <a:ext cx="1304032"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Insert</a:t>
            </a:r>
            <a:endParaRPr lang="en-US" sz="1208" dirty="0"/>
          </a:p>
        </p:txBody>
      </p:sp>
      <p:sp>
        <p:nvSpPr>
          <p:cNvPr id="12" name="Text 9"/>
          <p:cNvSpPr/>
          <p:nvPr/>
        </p:nvSpPr>
        <p:spPr>
          <a:xfrm>
            <a:off x="6919516" y="2952255"/>
            <a:ext cx="1300857" cy="760809"/>
          </a:xfrm>
          <a:prstGeom prst="rect">
            <a:avLst/>
          </a:prstGeom>
          <a:noFill/>
          <a:ln/>
        </p:spPr>
        <p:txBody>
          <a:bodyPr wrap="squar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Adds a key-value pair to the hash table.</a:t>
            </a:r>
            <a:endParaRPr lang="en-US" sz="1208" dirty="0"/>
          </a:p>
        </p:txBody>
      </p:sp>
      <p:sp>
        <p:nvSpPr>
          <p:cNvPr id="13" name="Text 10"/>
          <p:cNvSpPr/>
          <p:nvPr/>
        </p:nvSpPr>
        <p:spPr>
          <a:xfrm>
            <a:off x="8543826" y="2952254"/>
            <a:ext cx="1300857"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O(1)</a:t>
            </a:r>
            <a:endParaRPr lang="en-US" sz="1208" dirty="0"/>
          </a:p>
        </p:txBody>
      </p:sp>
      <p:sp>
        <p:nvSpPr>
          <p:cNvPr id="14" name="Text 11"/>
          <p:cNvSpPr/>
          <p:nvPr/>
        </p:nvSpPr>
        <p:spPr>
          <a:xfrm>
            <a:off x="10168136" y="2952254"/>
            <a:ext cx="1304032"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O(n)</a:t>
            </a:r>
            <a:endParaRPr lang="en-US" sz="1208" dirty="0"/>
          </a:p>
        </p:txBody>
      </p:sp>
      <p:sp>
        <p:nvSpPr>
          <p:cNvPr id="15" name="Shape 12"/>
          <p:cNvSpPr/>
          <p:nvPr/>
        </p:nvSpPr>
        <p:spPr>
          <a:xfrm>
            <a:off x="5133281" y="3814465"/>
            <a:ext cx="6497439" cy="963613"/>
          </a:xfrm>
          <a:prstGeom prst="rect">
            <a:avLst/>
          </a:prstGeom>
          <a:solidFill>
            <a:srgbClr val="FFFFFF">
              <a:alpha val="4000"/>
            </a:srgbClr>
          </a:solidFill>
          <a:ln/>
        </p:spPr>
      </p:sp>
      <p:sp>
        <p:nvSpPr>
          <p:cNvPr id="16" name="Text 13"/>
          <p:cNvSpPr/>
          <p:nvPr/>
        </p:nvSpPr>
        <p:spPr>
          <a:xfrm>
            <a:off x="5292031" y="3915867"/>
            <a:ext cx="1304032"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Search</a:t>
            </a:r>
            <a:endParaRPr lang="en-US" sz="1208" dirty="0"/>
          </a:p>
        </p:txBody>
      </p:sp>
      <p:sp>
        <p:nvSpPr>
          <p:cNvPr id="17" name="Text 14"/>
          <p:cNvSpPr/>
          <p:nvPr/>
        </p:nvSpPr>
        <p:spPr>
          <a:xfrm>
            <a:off x="6919516" y="3915867"/>
            <a:ext cx="1300857" cy="760809"/>
          </a:xfrm>
          <a:prstGeom prst="rect">
            <a:avLst/>
          </a:prstGeom>
          <a:noFill/>
          <a:ln/>
        </p:spPr>
        <p:txBody>
          <a:bodyPr wrap="squar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Retrieves the value associated with a given key.</a:t>
            </a:r>
            <a:endParaRPr lang="en-US" sz="1208" dirty="0"/>
          </a:p>
        </p:txBody>
      </p:sp>
      <p:sp>
        <p:nvSpPr>
          <p:cNvPr id="18" name="Text 15"/>
          <p:cNvSpPr/>
          <p:nvPr/>
        </p:nvSpPr>
        <p:spPr>
          <a:xfrm>
            <a:off x="8543826" y="3915867"/>
            <a:ext cx="1300857"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O(1)</a:t>
            </a:r>
            <a:endParaRPr lang="en-US" sz="1208" dirty="0"/>
          </a:p>
        </p:txBody>
      </p:sp>
      <p:sp>
        <p:nvSpPr>
          <p:cNvPr id="19" name="Text 16"/>
          <p:cNvSpPr/>
          <p:nvPr/>
        </p:nvSpPr>
        <p:spPr>
          <a:xfrm>
            <a:off x="10168136" y="3915867"/>
            <a:ext cx="1304032"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O(n)</a:t>
            </a:r>
            <a:endParaRPr lang="en-US" sz="1208" dirty="0"/>
          </a:p>
        </p:txBody>
      </p:sp>
      <p:sp>
        <p:nvSpPr>
          <p:cNvPr id="20" name="Shape 17"/>
          <p:cNvSpPr/>
          <p:nvPr/>
        </p:nvSpPr>
        <p:spPr>
          <a:xfrm>
            <a:off x="5133281" y="4778078"/>
            <a:ext cx="6497439" cy="1217216"/>
          </a:xfrm>
          <a:prstGeom prst="rect">
            <a:avLst/>
          </a:prstGeom>
          <a:solidFill>
            <a:srgbClr val="000000">
              <a:alpha val="4000"/>
            </a:srgbClr>
          </a:solidFill>
          <a:ln/>
        </p:spPr>
      </p:sp>
      <p:sp>
        <p:nvSpPr>
          <p:cNvPr id="21" name="Text 18"/>
          <p:cNvSpPr/>
          <p:nvPr/>
        </p:nvSpPr>
        <p:spPr>
          <a:xfrm>
            <a:off x="5292031" y="4879479"/>
            <a:ext cx="1304032"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Delete</a:t>
            </a:r>
            <a:endParaRPr lang="en-US" sz="1208" dirty="0"/>
          </a:p>
        </p:txBody>
      </p:sp>
      <p:sp>
        <p:nvSpPr>
          <p:cNvPr id="22" name="Text 19"/>
          <p:cNvSpPr/>
          <p:nvPr/>
        </p:nvSpPr>
        <p:spPr>
          <a:xfrm>
            <a:off x="6919516" y="4879479"/>
            <a:ext cx="1300857" cy="1014413"/>
          </a:xfrm>
          <a:prstGeom prst="rect">
            <a:avLst/>
          </a:prstGeom>
          <a:noFill/>
          <a:ln/>
        </p:spPr>
        <p:txBody>
          <a:bodyPr wrap="squar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Removes the key-value pair associated with a given key.</a:t>
            </a:r>
            <a:endParaRPr lang="en-US" sz="1208" dirty="0"/>
          </a:p>
        </p:txBody>
      </p:sp>
      <p:sp>
        <p:nvSpPr>
          <p:cNvPr id="23" name="Text 20"/>
          <p:cNvSpPr/>
          <p:nvPr/>
        </p:nvSpPr>
        <p:spPr>
          <a:xfrm>
            <a:off x="8543826" y="4879479"/>
            <a:ext cx="1300857"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O(1)</a:t>
            </a:r>
            <a:endParaRPr lang="en-US" sz="1208" dirty="0"/>
          </a:p>
        </p:txBody>
      </p:sp>
      <p:sp>
        <p:nvSpPr>
          <p:cNvPr id="24" name="Text 21"/>
          <p:cNvSpPr/>
          <p:nvPr/>
        </p:nvSpPr>
        <p:spPr>
          <a:xfrm>
            <a:off x="10168136" y="4879479"/>
            <a:ext cx="1304032" cy="253603"/>
          </a:xfrm>
          <a:prstGeom prst="rect">
            <a:avLst/>
          </a:prstGeom>
          <a:noFill/>
          <a:ln/>
        </p:spPr>
        <p:txBody>
          <a:bodyPr wrap="none" lIns="0" tIns="0" rIns="0" bIns="0" rtlCol="0" anchor="t"/>
          <a:lstStyle/>
          <a:p>
            <a:pPr>
              <a:lnSpc>
                <a:spcPts val="1958"/>
              </a:lnSpc>
            </a:pPr>
            <a:r>
              <a:rPr lang="en-US" sz="1208" dirty="0">
                <a:solidFill>
                  <a:srgbClr val="272525"/>
                </a:solidFill>
                <a:latin typeface="Inter" pitchFamily="34" charset="0"/>
                <a:ea typeface="Inter" pitchFamily="34" charset="-122"/>
                <a:cs typeface="Inter" pitchFamily="34" charset="-120"/>
              </a:rPr>
              <a:t>O(n)</a:t>
            </a:r>
            <a:endParaRPr lang="en-US" sz="1208" dirty="0"/>
          </a:p>
        </p:txBody>
      </p:sp>
    </p:spTree>
    <p:extLst>
      <p:ext uri="{BB962C8B-B14F-4D97-AF65-F5344CB8AC3E}">
        <p14:creationId xmlns:p14="http://schemas.microsoft.com/office/powerpoint/2010/main" val="214049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698" y="555923"/>
            <a:ext cx="9056985" cy="655043"/>
          </a:xfrm>
          <a:prstGeom prst="rect">
            <a:avLst/>
          </a:prstGeom>
          <a:noFill/>
          <a:ln/>
        </p:spPr>
        <p:txBody>
          <a:bodyPr wrap="none" lIns="0" tIns="0" rIns="0" bIns="0" rtlCol="0" anchor="t"/>
          <a:lstStyle/>
          <a:p>
            <a:pPr>
              <a:lnSpc>
                <a:spcPts val="5125"/>
              </a:lnSpc>
            </a:pPr>
            <a:r>
              <a:rPr lang="en-US" sz="4125" b="1" dirty="0">
                <a:solidFill>
                  <a:srgbClr val="000000"/>
                </a:solidFill>
                <a:latin typeface="Petrona Bold" pitchFamily="34" charset="0"/>
                <a:ea typeface="Petrona Bold" pitchFamily="34" charset="-122"/>
                <a:cs typeface="Petrona Bold" pitchFamily="34" charset="-120"/>
              </a:rPr>
              <a:t>Trees: Hierarchical Data Organization</a:t>
            </a:r>
            <a:endParaRPr lang="en-US" sz="4125" dirty="0"/>
          </a:p>
        </p:txBody>
      </p:sp>
      <p:sp>
        <p:nvSpPr>
          <p:cNvPr id="3" name="Shape 1"/>
          <p:cNvSpPr/>
          <p:nvPr/>
        </p:nvSpPr>
        <p:spPr>
          <a:xfrm>
            <a:off x="698699" y="1610221"/>
            <a:ext cx="3465116" cy="4691857"/>
          </a:xfrm>
          <a:prstGeom prst="roundRect">
            <a:avLst>
              <a:gd name="adj" fmla="val 2420"/>
            </a:avLst>
          </a:prstGeom>
          <a:solidFill>
            <a:srgbClr val="CCEEFF"/>
          </a:solidFill>
          <a:ln w="7620">
            <a:solidFill>
              <a:srgbClr val="B2D4E5"/>
            </a:solidFill>
            <a:prstDash val="solid"/>
          </a:ln>
        </p:spPr>
      </p:sp>
      <p:sp>
        <p:nvSpPr>
          <p:cNvPr id="4" name="Text 2"/>
          <p:cNvSpPr/>
          <p:nvPr/>
        </p:nvSpPr>
        <p:spPr>
          <a:xfrm>
            <a:off x="904677" y="1816200"/>
            <a:ext cx="2620268" cy="327521"/>
          </a:xfrm>
          <a:prstGeom prst="rect">
            <a:avLst/>
          </a:prstGeom>
          <a:noFill/>
          <a:ln/>
        </p:spPr>
        <p:txBody>
          <a:bodyPr wrap="none" lIns="0" tIns="0" rIns="0" bIns="0" rtlCol="0" anchor="t"/>
          <a:lstStyle/>
          <a:p>
            <a:pPr>
              <a:lnSpc>
                <a:spcPts val="2542"/>
              </a:lnSpc>
            </a:pPr>
            <a:r>
              <a:rPr lang="en-US" sz="2042" b="1" dirty="0">
                <a:solidFill>
                  <a:srgbClr val="272525"/>
                </a:solidFill>
                <a:latin typeface="Petrona Bold" pitchFamily="34" charset="0"/>
                <a:ea typeface="Petrona Bold" pitchFamily="34" charset="-122"/>
                <a:cs typeface="Petrona Bold" pitchFamily="34" charset="-120"/>
              </a:rPr>
              <a:t>Binary Search Tree</a:t>
            </a:r>
            <a:endParaRPr lang="en-US" sz="2042" dirty="0"/>
          </a:p>
        </p:txBody>
      </p:sp>
      <p:sp>
        <p:nvSpPr>
          <p:cNvPr id="5" name="Text 3"/>
          <p:cNvSpPr/>
          <p:nvPr/>
        </p:nvSpPr>
        <p:spPr>
          <a:xfrm>
            <a:off x="904677" y="2263477"/>
            <a:ext cx="3053159" cy="3832622"/>
          </a:xfrm>
          <a:prstGeom prst="rect">
            <a:avLst/>
          </a:prstGeom>
          <a:noFill/>
          <a:ln/>
        </p:spPr>
        <p:txBody>
          <a:bodyPr wrap="square" lIns="0" tIns="0" rIns="0" bIns="0" rtlCol="0" anchor="t"/>
          <a:lstStyle/>
          <a:p>
            <a:pPr>
              <a:lnSpc>
                <a:spcPts val="2500"/>
              </a:lnSpc>
            </a:pPr>
            <a:r>
              <a:rPr lang="en-US" sz="1542" dirty="0">
                <a:solidFill>
                  <a:srgbClr val="272525"/>
                </a:solidFill>
                <a:latin typeface="Inter" pitchFamily="34" charset="0"/>
                <a:ea typeface="Inter" pitchFamily="34" charset="-122"/>
                <a:cs typeface="Inter" pitchFamily="34" charset="-120"/>
              </a:rPr>
              <a:t>Binary search trees (BST) are a type of tree where each node has at most two children, a left child, and a right child. The left subtree of a node contains values less than the node's value, while the right subtree contains values greater than the node's value. This ordering allows for efficient searching, insertion, and deletion of elements.</a:t>
            </a:r>
            <a:endParaRPr lang="en-US" sz="1542" dirty="0"/>
          </a:p>
        </p:txBody>
      </p:sp>
      <p:sp>
        <p:nvSpPr>
          <p:cNvPr id="6" name="Shape 4"/>
          <p:cNvSpPr/>
          <p:nvPr/>
        </p:nvSpPr>
        <p:spPr>
          <a:xfrm>
            <a:off x="4363443" y="1610221"/>
            <a:ext cx="3465116" cy="4691857"/>
          </a:xfrm>
          <a:prstGeom prst="roundRect">
            <a:avLst>
              <a:gd name="adj" fmla="val 2420"/>
            </a:avLst>
          </a:prstGeom>
          <a:solidFill>
            <a:srgbClr val="CCEEFF"/>
          </a:solidFill>
          <a:ln w="7620">
            <a:solidFill>
              <a:srgbClr val="B2D4E5"/>
            </a:solidFill>
            <a:prstDash val="solid"/>
          </a:ln>
        </p:spPr>
      </p:sp>
      <p:sp>
        <p:nvSpPr>
          <p:cNvPr id="7" name="Text 5"/>
          <p:cNvSpPr/>
          <p:nvPr/>
        </p:nvSpPr>
        <p:spPr>
          <a:xfrm>
            <a:off x="4569420" y="1816200"/>
            <a:ext cx="2620268" cy="327521"/>
          </a:xfrm>
          <a:prstGeom prst="rect">
            <a:avLst/>
          </a:prstGeom>
          <a:noFill/>
          <a:ln/>
        </p:spPr>
        <p:txBody>
          <a:bodyPr wrap="none" lIns="0" tIns="0" rIns="0" bIns="0" rtlCol="0" anchor="t"/>
          <a:lstStyle/>
          <a:p>
            <a:pPr>
              <a:lnSpc>
                <a:spcPts val="2542"/>
              </a:lnSpc>
            </a:pPr>
            <a:r>
              <a:rPr lang="en-US" sz="2042" b="1" dirty="0">
                <a:solidFill>
                  <a:srgbClr val="272525"/>
                </a:solidFill>
                <a:latin typeface="Petrona Bold" pitchFamily="34" charset="0"/>
                <a:ea typeface="Petrona Bold" pitchFamily="34" charset="-122"/>
                <a:cs typeface="Petrona Bold" pitchFamily="34" charset="-120"/>
              </a:rPr>
              <a:t>Traversals</a:t>
            </a:r>
            <a:endParaRPr lang="en-US" sz="2042" dirty="0"/>
          </a:p>
        </p:txBody>
      </p:sp>
      <p:sp>
        <p:nvSpPr>
          <p:cNvPr id="8" name="Text 6"/>
          <p:cNvSpPr/>
          <p:nvPr/>
        </p:nvSpPr>
        <p:spPr>
          <a:xfrm>
            <a:off x="4569421" y="2263477"/>
            <a:ext cx="3053159" cy="2874467"/>
          </a:xfrm>
          <a:prstGeom prst="rect">
            <a:avLst/>
          </a:prstGeom>
          <a:noFill/>
          <a:ln/>
        </p:spPr>
        <p:txBody>
          <a:bodyPr wrap="square" lIns="0" tIns="0" rIns="0" bIns="0" rtlCol="0" anchor="t"/>
          <a:lstStyle/>
          <a:p>
            <a:pPr>
              <a:lnSpc>
                <a:spcPts val="2500"/>
              </a:lnSpc>
            </a:pPr>
            <a:r>
              <a:rPr lang="en-US" sz="1542" dirty="0">
                <a:solidFill>
                  <a:srgbClr val="272525"/>
                </a:solidFill>
                <a:latin typeface="Inter" pitchFamily="34" charset="0"/>
                <a:ea typeface="Inter" pitchFamily="34" charset="-122"/>
                <a:cs typeface="Inter" pitchFamily="34" charset="-120"/>
              </a:rPr>
              <a:t>There are three common ways to traverse a tree: In-order traversal visits nodes in ascending order (left, root, right), Pre-order traversal visits the root node first (root, left, right), and Post-order traversal visits the root node last (left, right, root).</a:t>
            </a:r>
            <a:endParaRPr lang="en-US" sz="1542" dirty="0"/>
          </a:p>
        </p:txBody>
      </p:sp>
      <p:sp>
        <p:nvSpPr>
          <p:cNvPr id="9" name="Shape 7"/>
          <p:cNvSpPr/>
          <p:nvPr/>
        </p:nvSpPr>
        <p:spPr>
          <a:xfrm>
            <a:off x="8028186" y="1610221"/>
            <a:ext cx="3465116" cy="4691857"/>
          </a:xfrm>
          <a:prstGeom prst="roundRect">
            <a:avLst>
              <a:gd name="adj" fmla="val 2420"/>
            </a:avLst>
          </a:prstGeom>
          <a:solidFill>
            <a:srgbClr val="CCEEFF"/>
          </a:solidFill>
          <a:ln w="7620">
            <a:solidFill>
              <a:srgbClr val="B2D4E5"/>
            </a:solidFill>
            <a:prstDash val="solid"/>
          </a:ln>
        </p:spPr>
      </p:sp>
      <p:sp>
        <p:nvSpPr>
          <p:cNvPr id="10" name="Text 8"/>
          <p:cNvSpPr/>
          <p:nvPr/>
        </p:nvSpPr>
        <p:spPr>
          <a:xfrm>
            <a:off x="8234164" y="1816200"/>
            <a:ext cx="2620268" cy="327521"/>
          </a:xfrm>
          <a:prstGeom prst="rect">
            <a:avLst/>
          </a:prstGeom>
          <a:noFill/>
          <a:ln/>
        </p:spPr>
        <p:txBody>
          <a:bodyPr wrap="none" lIns="0" tIns="0" rIns="0" bIns="0" rtlCol="0" anchor="t"/>
          <a:lstStyle/>
          <a:p>
            <a:pPr>
              <a:lnSpc>
                <a:spcPts val="2542"/>
              </a:lnSpc>
            </a:pPr>
            <a:r>
              <a:rPr lang="en-US" sz="2042" b="1" dirty="0">
                <a:solidFill>
                  <a:srgbClr val="272525"/>
                </a:solidFill>
                <a:latin typeface="Petrona Bold" pitchFamily="34" charset="0"/>
                <a:ea typeface="Petrona Bold" pitchFamily="34" charset="-122"/>
                <a:cs typeface="Petrona Bold" pitchFamily="34" charset="-120"/>
              </a:rPr>
              <a:t>Applications</a:t>
            </a:r>
            <a:endParaRPr lang="en-US" sz="2042" dirty="0"/>
          </a:p>
        </p:txBody>
      </p:sp>
      <p:sp>
        <p:nvSpPr>
          <p:cNvPr id="11" name="Text 9"/>
          <p:cNvSpPr/>
          <p:nvPr/>
        </p:nvSpPr>
        <p:spPr>
          <a:xfrm>
            <a:off x="8234165" y="2263477"/>
            <a:ext cx="3053159" cy="3193852"/>
          </a:xfrm>
          <a:prstGeom prst="rect">
            <a:avLst/>
          </a:prstGeom>
          <a:noFill/>
          <a:ln/>
        </p:spPr>
        <p:txBody>
          <a:bodyPr wrap="square" lIns="0" tIns="0" rIns="0" bIns="0" rtlCol="0" anchor="t"/>
          <a:lstStyle/>
          <a:p>
            <a:pPr>
              <a:lnSpc>
                <a:spcPts val="2500"/>
              </a:lnSpc>
            </a:pPr>
            <a:r>
              <a:rPr lang="en-US" sz="1542" dirty="0">
                <a:solidFill>
                  <a:srgbClr val="272525"/>
                </a:solidFill>
                <a:latin typeface="Inter" pitchFamily="34" charset="0"/>
                <a:ea typeface="Inter" pitchFamily="34" charset="-122"/>
                <a:cs typeface="Inter" pitchFamily="34" charset="-120"/>
              </a:rPr>
              <a:t>Trees are widely used in many applications, including databases, file systems, and data compression algorithms. They are also essential for representing hierarchical structures and relationships, making them valuable in decision trees, expression trees, and game AI.</a:t>
            </a:r>
            <a:endParaRPr lang="en-US" sz="1542" dirty="0"/>
          </a:p>
        </p:txBody>
      </p:sp>
    </p:spTree>
    <p:extLst>
      <p:ext uri="{BB962C8B-B14F-4D97-AF65-F5344CB8AC3E}">
        <p14:creationId xmlns:p14="http://schemas.microsoft.com/office/powerpoint/2010/main" val="636505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3064" y="714673"/>
            <a:ext cx="8039497" cy="659110"/>
          </a:xfrm>
          <a:prstGeom prst="rect">
            <a:avLst/>
          </a:prstGeom>
          <a:noFill/>
          <a:ln/>
        </p:spPr>
        <p:txBody>
          <a:bodyPr wrap="none" lIns="0" tIns="0" rIns="0" bIns="0" rtlCol="0" anchor="t"/>
          <a:lstStyle/>
          <a:p>
            <a:pPr>
              <a:lnSpc>
                <a:spcPts val="5166"/>
              </a:lnSpc>
            </a:pPr>
            <a:r>
              <a:rPr lang="en-US" sz="4125" b="1" dirty="0">
                <a:solidFill>
                  <a:srgbClr val="000000"/>
                </a:solidFill>
                <a:latin typeface="Petrona Bold" pitchFamily="34" charset="0"/>
                <a:ea typeface="Petrona Bold" pitchFamily="34" charset="-122"/>
                <a:cs typeface="Petrona Bold" pitchFamily="34" charset="-120"/>
              </a:rPr>
              <a:t>Graphs: Networks of Connections</a:t>
            </a:r>
            <a:endParaRPr lang="en-US" sz="4125" dirty="0"/>
          </a:p>
        </p:txBody>
      </p:sp>
      <p:pic>
        <p:nvPicPr>
          <p:cNvPr id="3" name="Image 0" descr="preencoded.png"/>
          <p:cNvPicPr>
            <a:picLocks noChangeAspect="1"/>
          </p:cNvPicPr>
          <p:nvPr/>
        </p:nvPicPr>
        <p:blipFill>
          <a:blip r:embed="rId3"/>
          <a:stretch>
            <a:fillRect/>
          </a:stretch>
        </p:blipFill>
        <p:spPr>
          <a:xfrm>
            <a:off x="703064" y="1775519"/>
            <a:ext cx="502245" cy="502245"/>
          </a:xfrm>
          <a:prstGeom prst="rect">
            <a:avLst/>
          </a:prstGeom>
        </p:spPr>
      </p:pic>
      <p:sp>
        <p:nvSpPr>
          <p:cNvPr id="4" name="Text 1"/>
          <p:cNvSpPr/>
          <p:nvPr/>
        </p:nvSpPr>
        <p:spPr>
          <a:xfrm>
            <a:off x="703064" y="2478583"/>
            <a:ext cx="2636838" cy="329605"/>
          </a:xfrm>
          <a:prstGeom prst="rect">
            <a:avLst/>
          </a:prstGeom>
          <a:noFill/>
          <a:ln/>
        </p:spPr>
        <p:txBody>
          <a:bodyPr wrap="none" lIns="0" tIns="0" rIns="0" bIns="0" rtlCol="0" anchor="t"/>
          <a:lstStyle/>
          <a:p>
            <a:pPr>
              <a:lnSpc>
                <a:spcPts val="2583"/>
              </a:lnSpc>
            </a:pPr>
            <a:r>
              <a:rPr lang="en-US" sz="2042" b="1" dirty="0">
                <a:solidFill>
                  <a:srgbClr val="272525"/>
                </a:solidFill>
                <a:latin typeface="Petrona Bold" pitchFamily="34" charset="0"/>
                <a:ea typeface="Petrona Bold" pitchFamily="34" charset="-122"/>
                <a:cs typeface="Petrona Bold" pitchFamily="34" charset="-120"/>
              </a:rPr>
              <a:t>Vertices and Edges</a:t>
            </a:r>
            <a:endParaRPr lang="en-US" sz="2042" dirty="0"/>
          </a:p>
        </p:txBody>
      </p:sp>
      <p:sp>
        <p:nvSpPr>
          <p:cNvPr id="5" name="Text 2"/>
          <p:cNvSpPr/>
          <p:nvPr/>
        </p:nvSpPr>
        <p:spPr>
          <a:xfrm>
            <a:off x="703064" y="2928641"/>
            <a:ext cx="3394373" cy="2893219"/>
          </a:xfrm>
          <a:prstGeom prst="rect">
            <a:avLst/>
          </a:prstGeom>
          <a:noFill/>
          <a:ln/>
        </p:spPr>
        <p:txBody>
          <a:bodyPr wrap="square" lIns="0" tIns="0" rIns="0" bIns="0" rtlCol="0" anchor="t"/>
          <a:lstStyle/>
          <a:p>
            <a:pPr>
              <a:lnSpc>
                <a:spcPts val="2500"/>
              </a:lnSpc>
            </a:pPr>
            <a:r>
              <a:rPr lang="en-US" sz="1542" dirty="0">
                <a:solidFill>
                  <a:srgbClr val="272525"/>
                </a:solidFill>
                <a:latin typeface="Inter" pitchFamily="34" charset="0"/>
                <a:ea typeface="Inter" pitchFamily="34" charset="-122"/>
                <a:cs typeface="Inter" pitchFamily="34" charset="-120"/>
              </a:rPr>
              <a:t>Graphs consist of nodes called vertices, connected by lines called edges. Edges can be directed or undirected, indicating a one-way or two-way relationship between vertices. For example, a social network can be represented as a graph, with users as vertices and friendships as edges.</a:t>
            </a:r>
            <a:endParaRPr lang="en-US" sz="1542" dirty="0"/>
          </a:p>
        </p:txBody>
      </p:sp>
      <p:pic>
        <p:nvPicPr>
          <p:cNvPr id="6" name="Image 1" descr="preencoded.png"/>
          <p:cNvPicPr>
            <a:picLocks noChangeAspect="1"/>
          </p:cNvPicPr>
          <p:nvPr/>
        </p:nvPicPr>
        <p:blipFill>
          <a:blip r:embed="rId4"/>
          <a:stretch>
            <a:fillRect/>
          </a:stretch>
        </p:blipFill>
        <p:spPr>
          <a:xfrm>
            <a:off x="4398764" y="1775519"/>
            <a:ext cx="502245" cy="502245"/>
          </a:xfrm>
          <a:prstGeom prst="rect">
            <a:avLst/>
          </a:prstGeom>
        </p:spPr>
      </p:pic>
      <p:sp>
        <p:nvSpPr>
          <p:cNvPr id="7" name="Text 3"/>
          <p:cNvSpPr/>
          <p:nvPr/>
        </p:nvSpPr>
        <p:spPr>
          <a:xfrm>
            <a:off x="4398764" y="2478583"/>
            <a:ext cx="2636838" cy="329605"/>
          </a:xfrm>
          <a:prstGeom prst="rect">
            <a:avLst/>
          </a:prstGeom>
          <a:noFill/>
          <a:ln/>
        </p:spPr>
        <p:txBody>
          <a:bodyPr wrap="none" lIns="0" tIns="0" rIns="0" bIns="0" rtlCol="0" anchor="t"/>
          <a:lstStyle/>
          <a:p>
            <a:pPr>
              <a:lnSpc>
                <a:spcPts val="2583"/>
              </a:lnSpc>
            </a:pPr>
            <a:r>
              <a:rPr lang="en-US" sz="2042" b="1" dirty="0">
                <a:solidFill>
                  <a:srgbClr val="272525"/>
                </a:solidFill>
                <a:latin typeface="Petrona Bold" pitchFamily="34" charset="0"/>
                <a:ea typeface="Petrona Bold" pitchFamily="34" charset="-122"/>
                <a:cs typeface="Petrona Bold" pitchFamily="34" charset="-120"/>
              </a:rPr>
              <a:t>Search Algorithms</a:t>
            </a:r>
            <a:endParaRPr lang="en-US" sz="2042" dirty="0"/>
          </a:p>
        </p:txBody>
      </p:sp>
      <p:sp>
        <p:nvSpPr>
          <p:cNvPr id="8" name="Text 4"/>
          <p:cNvSpPr/>
          <p:nvPr/>
        </p:nvSpPr>
        <p:spPr>
          <a:xfrm>
            <a:off x="4398764" y="2928640"/>
            <a:ext cx="3394373" cy="3214688"/>
          </a:xfrm>
          <a:prstGeom prst="rect">
            <a:avLst/>
          </a:prstGeom>
          <a:noFill/>
          <a:ln/>
        </p:spPr>
        <p:txBody>
          <a:bodyPr wrap="square" lIns="0" tIns="0" rIns="0" bIns="0" rtlCol="0" anchor="t"/>
          <a:lstStyle/>
          <a:p>
            <a:pPr>
              <a:lnSpc>
                <a:spcPts val="2500"/>
              </a:lnSpc>
            </a:pPr>
            <a:r>
              <a:rPr lang="en-US" sz="1542" dirty="0">
                <a:solidFill>
                  <a:srgbClr val="272525"/>
                </a:solidFill>
                <a:latin typeface="Inter" pitchFamily="34" charset="0"/>
                <a:ea typeface="Inter" pitchFamily="34" charset="-122"/>
                <a:cs typeface="Inter" pitchFamily="34" charset="-120"/>
              </a:rPr>
              <a:t>Two common search algorithms for graphs are Breadth-First Search (BFS) and Depth-First Search (DFS). BFS explores vertices level by level, while DFS explores all paths from a starting vertex before moving to the next level. These algorithms are essential for finding paths, cycles, and connected components in a graph.</a:t>
            </a:r>
            <a:endParaRPr lang="en-US" sz="1542" dirty="0"/>
          </a:p>
        </p:txBody>
      </p:sp>
      <p:pic>
        <p:nvPicPr>
          <p:cNvPr id="9" name="Image 2" descr="preencoded.png"/>
          <p:cNvPicPr>
            <a:picLocks noChangeAspect="1"/>
          </p:cNvPicPr>
          <p:nvPr/>
        </p:nvPicPr>
        <p:blipFill>
          <a:blip r:embed="rId5"/>
          <a:stretch>
            <a:fillRect/>
          </a:stretch>
        </p:blipFill>
        <p:spPr>
          <a:xfrm>
            <a:off x="8094464" y="1775519"/>
            <a:ext cx="502245" cy="502245"/>
          </a:xfrm>
          <a:prstGeom prst="rect">
            <a:avLst/>
          </a:prstGeom>
        </p:spPr>
      </p:pic>
      <p:sp>
        <p:nvSpPr>
          <p:cNvPr id="10" name="Text 5"/>
          <p:cNvSpPr/>
          <p:nvPr/>
        </p:nvSpPr>
        <p:spPr>
          <a:xfrm>
            <a:off x="8094464" y="2478583"/>
            <a:ext cx="2636838" cy="329605"/>
          </a:xfrm>
          <a:prstGeom prst="rect">
            <a:avLst/>
          </a:prstGeom>
          <a:noFill/>
          <a:ln/>
        </p:spPr>
        <p:txBody>
          <a:bodyPr wrap="none" lIns="0" tIns="0" rIns="0" bIns="0" rtlCol="0" anchor="t"/>
          <a:lstStyle/>
          <a:p>
            <a:pPr>
              <a:lnSpc>
                <a:spcPts val="2583"/>
              </a:lnSpc>
            </a:pPr>
            <a:r>
              <a:rPr lang="en-US" sz="2042" b="1" dirty="0">
                <a:solidFill>
                  <a:srgbClr val="272525"/>
                </a:solidFill>
                <a:latin typeface="Petrona Bold" pitchFamily="34" charset="0"/>
                <a:ea typeface="Petrona Bold" pitchFamily="34" charset="-122"/>
                <a:cs typeface="Petrona Bold" pitchFamily="34" charset="-120"/>
              </a:rPr>
              <a:t>Applications</a:t>
            </a:r>
            <a:endParaRPr lang="en-US" sz="2042" dirty="0"/>
          </a:p>
        </p:txBody>
      </p:sp>
      <p:sp>
        <p:nvSpPr>
          <p:cNvPr id="11" name="Text 6"/>
          <p:cNvSpPr/>
          <p:nvPr/>
        </p:nvSpPr>
        <p:spPr>
          <a:xfrm>
            <a:off x="8094464" y="2928641"/>
            <a:ext cx="3394472" cy="2893219"/>
          </a:xfrm>
          <a:prstGeom prst="rect">
            <a:avLst/>
          </a:prstGeom>
          <a:noFill/>
          <a:ln/>
        </p:spPr>
        <p:txBody>
          <a:bodyPr wrap="square" lIns="0" tIns="0" rIns="0" bIns="0" rtlCol="0" anchor="t"/>
          <a:lstStyle/>
          <a:p>
            <a:pPr>
              <a:lnSpc>
                <a:spcPts val="2500"/>
              </a:lnSpc>
            </a:pPr>
            <a:r>
              <a:rPr lang="en-US" sz="1542" dirty="0">
                <a:solidFill>
                  <a:srgbClr val="272525"/>
                </a:solidFill>
                <a:latin typeface="Inter" pitchFamily="34" charset="0"/>
                <a:ea typeface="Inter" pitchFamily="34" charset="-122"/>
                <a:cs typeface="Inter" pitchFamily="34" charset="-120"/>
              </a:rPr>
              <a:t>Graphs are used in various applications, including social networks, transportation networks, map navigation, and communication networks. They model relationships between entities, enabling efficient analysis of connections, paths, and flows within complex systems.</a:t>
            </a:r>
            <a:endParaRPr lang="en-US" sz="1542" dirty="0"/>
          </a:p>
        </p:txBody>
      </p:sp>
    </p:spTree>
    <p:extLst>
      <p:ext uri="{BB962C8B-B14F-4D97-AF65-F5344CB8AC3E}">
        <p14:creationId xmlns:p14="http://schemas.microsoft.com/office/powerpoint/2010/main" val="3358810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167482" y="1310482"/>
            <a:ext cx="4237038" cy="4237038"/>
          </a:xfrm>
          <a:prstGeom prst="rect">
            <a:avLst/>
          </a:prstGeom>
        </p:spPr>
      </p:pic>
      <p:sp>
        <p:nvSpPr>
          <p:cNvPr id="4" name="Text 0"/>
          <p:cNvSpPr/>
          <p:nvPr/>
        </p:nvSpPr>
        <p:spPr>
          <a:xfrm>
            <a:off x="5041107" y="473274"/>
            <a:ext cx="6681788" cy="879673"/>
          </a:xfrm>
          <a:prstGeom prst="rect">
            <a:avLst/>
          </a:prstGeom>
          <a:noFill/>
          <a:ln/>
        </p:spPr>
        <p:txBody>
          <a:bodyPr wrap="square" lIns="0" tIns="0" rIns="0" bIns="0" rtlCol="0" anchor="t"/>
          <a:lstStyle/>
          <a:p>
            <a:pPr>
              <a:lnSpc>
                <a:spcPts val="3458"/>
              </a:lnSpc>
            </a:pPr>
            <a:r>
              <a:rPr lang="en-US" sz="2750" b="1" dirty="0">
                <a:solidFill>
                  <a:srgbClr val="000000"/>
                </a:solidFill>
                <a:latin typeface="Petrona Bold" pitchFamily="34" charset="0"/>
                <a:ea typeface="Petrona Bold" pitchFamily="34" charset="-122"/>
                <a:cs typeface="Petrona Bold" pitchFamily="34" charset="-120"/>
              </a:rPr>
              <a:t>Data Structure Choices: Finding the Right Fit</a:t>
            </a:r>
            <a:endParaRPr lang="en-US" sz="2750" dirty="0"/>
          </a:p>
        </p:txBody>
      </p:sp>
      <p:sp>
        <p:nvSpPr>
          <p:cNvPr id="5" name="Shape 1"/>
          <p:cNvSpPr/>
          <p:nvPr/>
        </p:nvSpPr>
        <p:spPr>
          <a:xfrm>
            <a:off x="5041107" y="1553964"/>
            <a:ext cx="6681788" cy="4830763"/>
          </a:xfrm>
          <a:prstGeom prst="roundRect">
            <a:avLst>
              <a:gd name="adj" fmla="val 1166"/>
            </a:avLst>
          </a:prstGeom>
          <a:noFill/>
          <a:ln w="7620">
            <a:solidFill>
              <a:srgbClr val="000000">
                <a:alpha val="8000"/>
              </a:srgbClr>
            </a:solidFill>
            <a:prstDash val="solid"/>
          </a:ln>
        </p:spPr>
      </p:sp>
      <p:sp>
        <p:nvSpPr>
          <p:cNvPr id="6" name="Shape 2"/>
          <p:cNvSpPr/>
          <p:nvPr/>
        </p:nvSpPr>
        <p:spPr>
          <a:xfrm>
            <a:off x="5047457" y="1560315"/>
            <a:ext cx="6668393" cy="387846"/>
          </a:xfrm>
          <a:prstGeom prst="rect">
            <a:avLst/>
          </a:prstGeom>
          <a:solidFill>
            <a:srgbClr val="FFFFFF">
              <a:alpha val="4000"/>
            </a:srgbClr>
          </a:solidFill>
          <a:ln/>
        </p:spPr>
      </p:sp>
      <p:sp>
        <p:nvSpPr>
          <p:cNvPr id="7" name="Text 3"/>
          <p:cNvSpPr/>
          <p:nvPr/>
        </p:nvSpPr>
        <p:spPr>
          <a:xfrm>
            <a:off x="5182395" y="1647032"/>
            <a:ext cx="1951236"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Data Structure</a:t>
            </a:r>
            <a:endParaRPr lang="en-US" sz="1042" dirty="0"/>
          </a:p>
        </p:txBody>
      </p:sp>
      <p:sp>
        <p:nvSpPr>
          <p:cNvPr id="8" name="Text 4"/>
          <p:cNvSpPr/>
          <p:nvPr/>
        </p:nvSpPr>
        <p:spPr>
          <a:xfrm>
            <a:off x="7408070" y="1647032"/>
            <a:ext cx="1948061"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Best for</a:t>
            </a:r>
            <a:endParaRPr lang="en-US" sz="1042" dirty="0"/>
          </a:p>
        </p:txBody>
      </p:sp>
      <p:sp>
        <p:nvSpPr>
          <p:cNvPr id="9" name="Text 5"/>
          <p:cNvSpPr/>
          <p:nvPr/>
        </p:nvSpPr>
        <p:spPr>
          <a:xfrm>
            <a:off x="9630570" y="1647032"/>
            <a:ext cx="1951236"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Considerations</a:t>
            </a:r>
            <a:endParaRPr lang="en-US" sz="1042" dirty="0"/>
          </a:p>
        </p:txBody>
      </p:sp>
      <p:sp>
        <p:nvSpPr>
          <p:cNvPr id="10" name="Shape 6"/>
          <p:cNvSpPr/>
          <p:nvPr/>
        </p:nvSpPr>
        <p:spPr>
          <a:xfrm>
            <a:off x="5047457" y="1948160"/>
            <a:ext cx="6668393" cy="602258"/>
          </a:xfrm>
          <a:prstGeom prst="rect">
            <a:avLst/>
          </a:prstGeom>
          <a:solidFill>
            <a:srgbClr val="000000">
              <a:alpha val="4000"/>
            </a:srgbClr>
          </a:solidFill>
          <a:ln/>
        </p:spPr>
      </p:sp>
      <p:sp>
        <p:nvSpPr>
          <p:cNvPr id="11" name="Text 7"/>
          <p:cNvSpPr/>
          <p:nvPr/>
        </p:nvSpPr>
        <p:spPr>
          <a:xfrm>
            <a:off x="5182395" y="2034877"/>
            <a:ext cx="1951236"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Arrays</a:t>
            </a:r>
            <a:endParaRPr lang="en-US" sz="1042" dirty="0"/>
          </a:p>
        </p:txBody>
      </p:sp>
      <p:sp>
        <p:nvSpPr>
          <p:cNvPr id="12" name="Text 8"/>
          <p:cNvSpPr/>
          <p:nvPr/>
        </p:nvSpPr>
        <p:spPr>
          <a:xfrm>
            <a:off x="7408070" y="2034878"/>
            <a:ext cx="1948061"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Fast random access, sequential data</a:t>
            </a:r>
            <a:endParaRPr lang="en-US" sz="1042" dirty="0"/>
          </a:p>
        </p:txBody>
      </p:sp>
      <p:sp>
        <p:nvSpPr>
          <p:cNvPr id="13" name="Text 9"/>
          <p:cNvSpPr/>
          <p:nvPr/>
        </p:nvSpPr>
        <p:spPr>
          <a:xfrm>
            <a:off x="9630570" y="2034878"/>
            <a:ext cx="1951236"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Fixed size, slow insertion/deletion</a:t>
            </a:r>
            <a:endParaRPr lang="en-US" sz="1042" dirty="0"/>
          </a:p>
        </p:txBody>
      </p:sp>
      <p:sp>
        <p:nvSpPr>
          <p:cNvPr id="14" name="Shape 10"/>
          <p:cNvSpPr/>
          <p:nvPr/>
        </p:nvSpPr>
        <p:spPr>
          <a:xfrm>
            <a:off x="5047457" y="2550419"/>
            <a:ext cx="6668393" cy="602258"/>
          </a:xfrm>
          <a:prstGeom prst="rect">
            <a:avLst/>
          </a:prstGeom>
          <a:solidFill>
            <a:srgbClr val="FFFFFF">
              <a:alpha val="4000"/>
            </a:srgbClr>
          </a:solidFill>
          <a:ln/>
        </p:spPr>
      </p:sp>
      <p:sp>
        <p:nvSpPr>
          <p:cNvPr id="15" name="Text 11"/>
          <p:cNvSpPr/>
          <p:nvPr/>
        </p:nvSpPr>
        <p:spPr>
          <a:xfrm>
            <a:off x="5182395" y="2637135"/>
            <a:ext cx="1951236"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Linked Lists</a:t>
            </a:r>
            <a:endParaRPr lang="en-US" sz="1042" dirty="0"/>
          </a:p>
        </p:txBody>
      </p:sp>
      <p:sp>
        <p:nvSpPr>
          <p:cNvPr id="16" name="Text 12"/>
          <p:cNvSpPr/>
          <p:nvPr/>
        </p:nvSpPr>
        <p:spPr>
          <a:xfrm>
            <a:off x="7408070" y="2637135"/>
            <a:ext cx="1948061"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Dynamic size, frequent insertion/deletion</a:t>
            </a:r>
            <a:endParaRPr lang="en-US" sz="1042" dirty="0"/>
          </a:p>
        </p:txBody>
      </p:sp>
      <p:sp>
        <p:nvSpPr>
          <p:cNvPr id="17" name="Text 13"/>
          <p:cNvSpPr/>
          <p:nvPr/>
        </p:nvSpPr>
        <p:spPr>
          <a:xfrm>
            <a:off x="9630570" y="2637135"/>
            <a:ext cx="1951236"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Slower random access, additional memory for pointers</a:t>
            </a:r>
            <a:endParaRPr lang="en-US" sz="1042" dirty="0"/>
          </a:p>
        </p:txBody>
      </p:sp>
      <p:sp>
        <p:nvSpPr>
          <p:cNvPr id="18" name="Shape 14"/>
          <p:cNvSpPr/>
          <p:nvPr/>
        </p:nvSpPr>
        <p:spPr>
          <a:xfrm>
            <a:off x="5047457" y="3152676"/>
            <a:ext cx="6668393" cy="602258"/>
          </a:xfrm>
          <a:prstGeom prst="rect">
            <a:avLst/>
          </a:prstGeom>
          <a:solidFill>
            <a:srgbClr val="000000">
              <a:alpha val="4000"/>
            </a:srgbClr>
          </a:solidFill>
          <a:ln/>
        </p:spPr>
      </p:sp>
      <p:sp>
        <p:nvSpPr>
          <p:cNvPr id="19" name="Text 15"/>
          <p:cNvSpPr/>
          <p:nvPr/>
        </p:nvSpPr>
        <p:spPr>
          <a:xfrm>
            <a:off x="5182395" y="3239393"/>
            <a:ext cx="1951236"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Stacks</a:t>
            </a:r>
            <a:endParaRPr lang="en-US" sz="1042" dirty="0"/>
          </a:p>
        </p:txBody>
      </p:sp>
      <p:sp>
        <p:nvSpPr>
          <p:cNvPr id="20" name="Text 16"/>
          <p:cNvSpPr/>
          <p:nvPr/>
        </p:nvSpPr>
        <p:spPr>
          <a:xfrm>
            <a:off x="7408070" y="3239394"/>
            <a:ext cx="1948061"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LIFO operations, undo/redo, function call stacks</a:t>
            </a:r>
            <a:endParaRPr lang="en-US" sz="1042" dirty="0"/>
          </a:p>
        </p:txBody>
      </p:sp>
      <p:sp>
        <p:nvSpPr>
          <p:cNvPr id="21" name="Text 17"/>
          <p:cNvSpPr/>
          <p:nvPr/>
        </p:nvSpPr>
        <p:spPr>
          <a:xfrm>
            <a:off x="9630570" y="3239394"/>
            <a:ext cx="1951236"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Limited access to elements except the top</a:t>
            </a:r>
            <a:endParaRPr lang="en-US" sz="1042" dirty="0"/>
          </a:p>
        </p:txBody>
      </p:sp>
      <p:sp>
        <p:nvSpPr>
          <p:cNvPr id="22" name="Shape 18"/>
          <p:cNvSpPr/>
          <p:nvPr/>
        </p:nvSpPr>
        <p:spPr>
          <a:xfrm>
            <a:off x="5047457" y="3754934"/>
            <a:ext cx="6668393" cy="602258"/>
          </a:xfrm>
          <a:prstGeom prst="rect">
            <a:avLst/>
          </a:prstGeom>
          <a:solidFill>
            <a:srgbClr val="FFFFFF">
              <a:alpha val="4000"/>
            </a:srgbClr>
          </a:solidFill>
          <a:ln/>
        </p:spPr>
      </p:sp>
      <p:sp>
        <p:nvSpPr>
          <p:cNvPr id="23" name="Text 19"/>
          <p:cNvSpPr/>
          <p:nvPr/>
        </p:nvSpPr>
        <p:spPr>
          <a:xfrm>
            <a:off x="5182395" y="3841651"/>
            <a:ext cx="1951236"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Queues</a:t>
            </a:r>
            <a:endParaRPr lang="en-US" sz="1042" dirty="0"/>
          </a:p>
        </p:txBody>
      </p:sp>
      <p:sp>
        <p:nvSpPr>
          <p:cNvPr id="24" name="Text 20"/>
          <p:cNvSpPr/>
          <p:nvPr/>
        </p:nvSpPr>
        <p:spPr>
          <a:xfrm>
            <a:off x="7408070" y="3841651"/>
            <a:ext cx="1948061"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FIFO operations, task scheduling, message queues</a:t>
            </a:r>
            <a:endParaRPr lang="en-US" sz="1042" dirty="0"/>
          </a:p>
        </p:txBody>
      </p:sp>
      <p:sp>
        <p:nvSpPr>
          <p:cNvPr id="25" name="Text 21"/>
          <p:cNvSpPr/>
          <p:nvPr/>
        </p:nvSpPr>
        <p:spPr>
          <a:xfrm>
            <a:off x="9630570" y="3841651"/>
            <a:ext cx="1951236"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Limited access to elements except the front</a:t>
            </a:r>
            <a:endParaRPr lang="en-US" sz="1042" dirty="0"/>
          </a:p>
        </p:txBody>
      </p:sp>
      <p:sp>
        <p:nvSpPr>
          <p:cNvPr id="26" name="Shape 22"/>
          <p:cNvSpPr/>
          <p:nvPr/>
        </p:nvSpPr>
        <p:spPr>
          <a:xfrm>
            <a:off x="5047457" y="4357192"/>
            <a:ext cx="6668393" cy="602258"/>
          </a:xfrm>
          <a:prstGeom prst="rect">
            <a:avLst/>
          </a:prstGeom>
          <a:solidFill>
            <a:srgbClr val="000000">
              <a:alpha val="4000"/>
            </a:srgbClr>
          </a:solidFill>
          <a:ln/>
        </p:spPr>
      </p:sp>
      <p:sp>
        <p:nvSpPr>
          <p:cNvPr id="27" name="Text 23"/>
          <p:cNvSpPr/>
          <p:nvPr/>
        </p:nvSpPr>
        <p:spPr>
          <a:xfrm>
            <a:off x="5182395" y="4443908"/>
            <a:ext cx="1951236"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Hash Tables</a:t>
            </a:r>
            <a:endParaRPr lang="en-US" sz="1042" dirty="0"/>
          </a:p>
        </p:txBody>
      </p:sp>
      <p:sp>
        <p:nvSpPr>
          <p:cNvPr id="28" name="Text 24"/>
          <p:cNvSpPr/>
          <p:nvPr/>
        </p:nvSpPr>
        <p:spPr>
          <a:xfrm>
            <a:off x="7408070" y="4443909"/>
            <a:ext cx="1948061"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Fast key-value lookup, databases, caches</a:t>
            </a:r>
            <a:endParaRPr lang="en-US" sz="1042" dirty="0"/>
          </a:p>
        </p:txBody>
      </p:sp>
      <p:sp>
        <p:nvSpPr>
          <p:cNvPr id="29" name="Text 25"/>
          <p:cNvSpPr/>
          <p:nvPr/>
        </p:nvSpPr>
        <p:spPr>
          <a:xfrm>
            <a:off x="9630570" y="4443909"/>
            <a:ext cx="1951236"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Potential collisions, memory overhead for hash function</a:t>
            </a:r>
            <a:endParaRPr lang="en-US" sz="1042" dirty="0"/>
          </a:p>
        </p:txBody>
      </p:sp>
      <p:sp>
        <p:nvSpPr>
          <p:cNvPr id="30" name="Shape 26"/>
          <p:cNvSpPr/>
          <p:nvPr/>
        </p:nvSpPr>
        <p:spPr>
          <a:xfrm>
            <a:off x="5047457" y="4959450"/>
            <a:ext cx="6668393" cy="816669"/>
          </a:xfrm>
          <a:prstGeom prst="rect">
            <a:avLst/>
          </a:prstGeom>
          <a:solidFill>
            <a:srgbClr val="FFFFFF">
              <a:alpha val="4000"/>
            </a:srgbClr>
          </a:solidFill>
          <a:ln/>
        </p:spPr>
      </p:sp>
      <p:sp>
        <p:nvSpPr>
          <p:cNvPr id="31" name="Text 27"/>
          <p:cNvSpPr/>
          <p:nvPr/>
        </p:nvSpPr>
        <p:spPr>
          <a:xfrm>
            <a:off x="5182395" y="5046167"/>
            <a:ext cx="1951236"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Trees</a:t>
            </a:r>
            <a:endParaRPr lang="en-US" sz="1042" dirty="0"/>
          </a:p>
        </p:txBody>
      </p:sp>
      <p:sp>
        <p:nvSpPr>
          <p:cNvPr id="32" name="Text 28"/>
          <p:cNvSpPr/>
          <p:nvPr/>
        </p:nvSpPr>
        <p:spPr>
          <a:xfrm>
            <a:off x="7408070" y="5046167"/>
            <a:ext cx="1948061"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Hierarchical data, searching, sorting, data compression</a:t>
            </a:r>
            <a:endParaRPr lang="en-US" sz="1042" dirty="0"/>
          </a:p>
        </p:txBody>
      </p:sp>
      <p:sp>
        <p:nvSpPr>
          <p:cNvPr id="33" name="Text 29"/>
          <p:cNvSpPr/>
          <p:nvPr/>
        </p:nvSpPr>
        <p:spPr>
          <a:xfrm>
            <a:off x="9630570" y="5046167"/>
            <a:ext cx="1951236" cy="643235"/>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Balancing required for efficiency, recursive operations</a:t>
            </a:r>
            <a:endParaRPr lang="en-US" sz="1042" dirty="0"/>
          </a:p>
        </p:txBody>
      </p:sp>
      <p:sp>
        <p:nvSpPr>
          <p:cNvPr id="34" name="Shape 30"/>
          <p:cNvSpPr/>
          <p:nvPr/>
        </p:nvSpPr>
        <p:spPr>
          <a:xfrm>
            <a:off x="5047457" y="5776119"/>
            <a:ext cx="6668393" cy="602258"/>
          </a:xfrm>
          <a:prstGeom prst="rect">
            <a:avLst/>
          </a:prstGeom>
          <a:solidFill>
            <a:srgbClr val="000000">
              <a:alpha val="4000"/>
            </a:srgbClr>
          </a:solidFill>
          <a:ln/>
        </p:spPr>
      </p:sp>
      <p:sp>
        <p:nvSpPr>
          <p:cNvPr id="35" name="Text 31"/>
          <p:cNvSpPr/>
          <p:nvPr/>
        </p:nvSpPr>
        <p:spPr>
          <a:xfrm>
            <a:off x="5182395" y="5862836"/>
            <a:ext cx="1951236" cy="214412"/>
          </a:xfrm>
          <a:prstGeom prst="rect">
            <a:avLst/>
          </a:prstGeom>
          <a:noFill/>
          <a:ln/>
        </p:spPr>
        <p:txBody>
          <a:bodyPr wrap="non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Graphs</a:t>
            </a:r>
            <a:endParaRPr lang="en-US" sz="1042" dirty="0"/>
          </a:p>
        </p:txBody>
      </p:sp>
      <p:sp>
        <p:nvSpPr>
          <p:cNvPr id="36" name="Text 32"/>
          <p:cNvSpPr/>
          <p:nvPr/>
        </p:nvSpPr>
        <p:spPr>
          <a:xfrm>
            <a:off x="7408070" y="5862836"/>
            <a:ext cx="1948061"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Networks, relationships, paths, social networks, maps</a:t>
            </a:r>
            <a:endParaRPr lang="en-US" sz="1042" dirty="0"/>
          </a:p>
        </p:txBody>
      </p:sp>
      <p:sp>
        <p:nvSpPr>
          <p:cNvPr id="37" name="Text 33"/>
          <p:cNvSpPr/>
          <p:nvPr/>
        </p:nvSpPr>
        <p:spPr>
          <a:xfrm>
            <a:off x="9630570" y="5862836"/>
            <a:ext cx="1951236" cy="428823"/>
          </a:xfrm>
          <a:prstGeom prst="rect">
            <a:avLst/>
          </a:prstGeom>
          <a:noFill/>
          <a:ln/>
        </p:spPr>
        <p:txBody>
          <a:bodyPr wrap="square" lIns="0" tIns="0" rIns="0" bIns="0" rtlCol="0" anchor="t"/>
          <a:lstStyle/>
          <a:p>
            <a:pPr>
              <a:lnSpc>
                <a:spcPts val="1667"/>
              </a:lnSpc>
            </a:pPr>
            <a:r>
              <a:rPr lang="en-US" sz="1042" dirty="0">
                <a:solidFill>
                  <a:srgbClr val="272525"/>
                </a:solidFill>
                <a:latin typeface="Inter" pitchFamily="34" charset="0"/>
                <a:ea typeface="Inter" pitchFamily="34" charset="-122"/>
                <a:cs typeface="Inter" pitchFamily="34" charset="-120"/>
              </a:rPr>
              <a:t>Complex traversal algorithms, potential memory overhead</a:t>
            </a:r>
            <a:endParaRPr lang="en-US" sz="1042" dirty="0"/>
          </a:p>
        </p:txBody>
      </p:sp>
    </p:spTree>
    <p:extLst>
      <p:ext uri="{BB962C8B-B14F-4D97-AF65-F5344CB8AC3E}">
        <p14:creationId xmlns:p14="http://schemas.microsoft.com/office/powerpoint/2010/main" val="287368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4529</Words>
  <Application>Microsoft Office PowerPoint</Application>
  <PresentationFormat>Widescreen</PresentationFormat>
  <Paragraphs>378</Paragraphs>
  <Slides>40</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Calibri Light</vt:lpstr>
      <vt:lpstr>Consolas</vt:lpstr>
      <vt:lpstr>Corben</vt:lpstr>
      <vt:lpstr>Inter</vt:lpstr>
      <vt:lpstr>Libre Baskerville</vt:lpstr>
      <vt:lpstr>Nobile</vt:lpstr>
      <vt:lpstr>Open Sans</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cp:revision>
  <dcterms:created xsi:type="dcterms:W3CDTF">2024-10-16T15:33:09Z</dcterms:created>
  <dcterms:modified xsi:type="dcterms:W3CDTF">2024-10-22T02:52:51Z</dcterms:modified>
</cp:coreProperties>
</file>